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24" r:id="rId2"/>
    <p:sldMasterId id="2147483836" r:id="rId3"/>
    <p:sldMasterId id="2147483874" r:id="rId4"/>
    <p:sldMasterId id="2147483914" r:id="rId5"/>
    <p:sldMasterId id="2147483929" r:id="rId6"/>
    <p:sldMasterId id="2147483941" r:id="rId7"/>
    <p:sldMasterId id="2147484078" r:id="rId8"/>
    <p:sldMasterId id="2147484080" r:id="rId9"/>
    <p:sldMasterId id="2147484092" r:id="rId10"/>
    <p:sldMasterId id="2147484106" r:id="rId11"/>
    <p:sldMasterId id="2147484118" r:id="rId12"/>
    <p:sldMasterId id="2147484120" r:id="rId13"/>
    <p:sldMasterId id="2147484185" r:id="rId14"/>
  </p:sldMasterIdLst>
  <p:notesMasterIdLst>
    <p:notesMasterId r:id="rId104"/>
  </p:notesMasterIdLst>
  <p:sldIdLst>
    <p:sldId id="435" r:id="rId15"/>
    <p:sldId id="421" r:id="rId16"/>
    <p:sldId id="433" r:id="rId17"/>
    <p:sldId id="615" r:id="rId18"/>
    <p:sldId id="616" r:id="rId19"/>
    <p:sldId id="432" r:id="rId20"/>
    <p:sldId id="619" r:id="rId21"/>
    <p:sldId id="618" r:id="rId22"/>
    <p:sldId id="626" r:id="rId23"/>
    <p:sldId id="623" r:id="rId24"/>
    <p:sldId id="596" r:id="rId25"/>
    <p:sldId id="621" r:id="rId26"/>
    <p:sldId id="620" r:id="rId27"/>
    <p:sldId id="595" r:id="rId28"/>
    <p:sldId id="635" r:id="rId29"/>
    <p:sldId id="481" r:id="rId30"/>
    <p:sldId id="650" r:id="rId31"/>
    <p:sldId id="482" r:id="rId32"/>
    <p:sldId id="637" r:id="rId33"/>
    <p:sldId id="624" r:id="rId34"/>
    <p:sldId id="489" r:id="rId35"/>
    <p:sldId id="488" r:id="rId36"/>
    <p:sldId id="483" r:id="rId37"/>
    <p:sldId id="484" r:id="rId38"/>
    <p:sldId id="490" r:id="rId39"/>
    <p:sldId id="664" r:id="rId40"/>
    <p:sldId id="495" r:id="rId41"/>
    <p:sldId id="498" r:id="rId42"/>
    <p:sldId id="499" r:id="rId43"/>
    <p:sldId id="491" r:id="rId44"/>
    <p:sldId id="627" r:id="rId45"/>
    <p:sldId id="640" r:id="rId46"/>
    <p:sldId id="641" r:id="rId47"/>
    <p:sldId id="638" r:id="rId48"/>
    <p:sldId id="639" r:id="rId49"/>
    <p:sldId id="625" r:id="rId50"/>
    <p:sldId id="500" r:id="rId51"/>
    <p:sldId id="434" r:id="rId52"/>
    <p:sldId id="501" r:id="rId53"/>
    <p:sldId id="503" r:id="rId54"/>
    <p:sldId id="504" r:id="rId55"/>
    <p:sldId id="505" r:id="rId56"/>
    <p:sldId id="487" r:id="rId57"/>
    <p:sldId id="636" r:id="rId58"/>
    <p:sldId id="617" r:id="rId59"/>
    <p:sldId id="653" r:id="rId60"/>
    <p:sldId id="492" r:id="rId61"/>
    <p:sldId id="654" r:id="rId62"/>
    <p:sldId id="600" r:id="rId63"/>
    <p:sldId id="506" r:id="rId64"/>
    <p:sldId id="420" r:id="rId65"/>
    <p:sldId id="656" r:id="rId66"/>
    <p:sldId id="507" r:id="rId67"/>
    <p:sldId id="508" r:id="rId68"/>
    <p:sldId id="509" r:id="rId69"/>
    <p:sldId id="510" r:id="rId70"/>
    <p:sldId id="601" r:id="rId71"/>
    <p:sldId id="613" r:id="rId72"/>
    <p:sldId id="511" r:id="rId73"/>
    <p:sldId id="655" r:id="rId74"/>
    <p:sldId id="514" r:id="rId75"/>
    <p:sldId id="515" r:id="rId76"/>
    <p:sldId id="516" r:id="rId77"/>
    <p:sldId id="583" r:id="rId78"/>
    <p:sldId id="584" r:id="rId79"/>
    <p:sldId id="585" r:id="rId80"/>
    <p:sldId id="586" r:id="rId81"/>
    <p:sldId id="587" r:id="rId82"/>
    <p:sldId id="657" r:id="rId83"/>
    <p:sldId id="589" r:id="rId84"/>
    <p:sldId id="610" r:id="rId85"/>
    <p:sldId id="590" r:id="rId86"/>
    <p:sldId id="631" r:id="rId87"/>
    <p:sldId id="629" r:id="rId88"/>
    <p:sldId id="630" r:id="rId89"/>
    <p:sldId id="665" r:id="rId90"/>
    <p:sldId id="660" r:id="rId91"/>
    <p:sldId id="632" r:id="rId92"/>
    <p:sldId id="659" r:id="rId93"/>
    <p:sldId id="661" r:id="rId94"/>
    <p:sldId id="662" r:id="rId95"/>
    <p:sldId id="663" r:id="rId96"/>
    <p:sldId id="602" r:id="rId97"/>
    <p:sldId id="591" r:id="rId98"/>
    <p:sldId id="592" r:id="rId99"/>
    <p:sldId id="593" r:id="rId100"/>
    <p:sldId id="594" r:id="rId101"/>
    <p:sldId id="320" r:id="rId102"/>
    <p:sldId id="345"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74664" autoAdjust="0"/>
  </p:normalViewPr>
  <p:slideViewPr>
    <p:cSldViewPr snapToGrid="0" snapToObjects="1">
      <p:cViewPr>
        <p:scale>
          <a:sx n="76" d="100"/>
          <a:sy n="76" d="100"/>
        </p:scale>
        <p:origin x="1280"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Hosea not only taught the message. His very life was the message, for his marriage pictured God’s “marriage” to Israel.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context was one of flagrant immorality, yet Hosea showed the opposite in his unrelenting commitment to his wayward wife.</a:t>
            </a:r>
            <a:r>
              <a:rPr lang="en-SG">
                <a:effectLst/>
              </a:rPr>
              <a:t>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Today we’ll see two ways God moves us to be loyal to him</a:t>
            </a:r>
            <a:r>
              <a:rPr lang="en-SG">
                <a:effectLst/>
              </a:rPr>
              <a:t> </a:t>
            </a:r>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book of Hosea can be summed up in one word: loyalty</a:t>
            </a:r>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US"/>
              <a:t>This is the Hebrew word </a:t>
            </a:r>
            <a:r>
              <a:rPr lang="en-US" i="1"/>
              <a:t>hesed</a:t>
            </a:r>
            <a:r>
              <a:rPr lang="en-US" i="0"/>
              <a:t> that refers to covenant love shown in keeping promises.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gives great illustrations of what it means to committed</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Hosea's adulterous wife Gomer bears three children before the Assyrian deportation who symbolize God's rejection of Israel, yet God promises restoration due to His commitment to the Abrahamic Covenant (1:1–2:1).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276068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17</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17</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The date of the prophecy as a 45-year period before, during, and after the Assyrian deportation shows God's last minute warnings to His wayward people, Israel (1:1).</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obeys God's instructions to marry Gomer and she bears three children during her adultery who symbolize God's rejection of Israel and compassion on Judah (1:2-9).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20352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19</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Hosea obeys God's instructions to marry Gomer and while she is committing adultery</a:t>
            </a:r>
            <a:r>
              <a:rPr lang="mr-IN"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While she is committing adultery they have children with strange names</a:t>
            </a:r>
            <a:r>
              <a:rPr lang="en-SG" sz="1200" kern="120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a:effectLst/>
              </a:rPr>
              <a:t> </a:t>
            </a:r>
          </a:p>
          <a:p>
            <a:r>
              <a:rPr lang="en-US" sz="1200" kern="1200">
                <a:solidFill>
                  <a:schemeClr val="tx1"/>
                </a:solidFill>
                <a:effectLst/>
                <a:latin typeface="+mn-lt"/>
                <a:ea typeface="+mn-ea"/>
                <a:cs typeface="+mn-cs"/>
              </a:rPr>
              <a:t>Gomer then bears a daughter named "Not loved" to illustrate God's compassion upon Judah but His lack of compassion upon Israel (1:6-7).</a:t>
            </a:r>
            <a:r>
              <a:rPr lang="en-SG">
                <a:effectLst/>
              </a:rPr>
              <a:t> </a:t>
            </a:r>
          </a:p>
          <a:p>
            <a:r>
              <a:rPr lang="en-US" sz="1200" kern="1200">
                <a:solidFill>
                  <a:schemeClr val="tx1"/>
                </a:solidFill>
                <a:effectLst/>
                <a:latin typeface="+mn-lt"/>
                <a:ea typeface="+mn-ea"/>
                <a:cs typeface="+mn-cs"/>
              </a:rPr>
              <a:t>Gomer finally bears a son named "Not my people" to illustrate God's rejection of the northern nation of Israel (1:8-9).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28031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22</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Imagine calling your kinds such strnage names today!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FE1C19-D9C5-0340-99B6-DA5F4B3EA354}" type="slidenum">
              <a:rPr lang="en-US" sz="1200">
                <a:solidFill>
                  <a:prstClr val="black"/>
                </a:solidFill>
              </a:rPr>
              <a:pPr/>
              <a:t>23</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116213-3761-9847-BC64-DF5546FD7233}" type="slidenum">
              <a:rPr lang="en-US" sz="1200">
                <a:solidFill>
                  <a:prstClr val="black"/>
                </a:solidFill>
              </a:rPr>
              <a:pPr/>
              <a:t>24</a:t>
            </a:fld>
            <a:endParaRPr lang="en-US" sz="1200">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God promises Israel a restored population, relationship, and land as His beloved people because of His faithfulness to the Abrahamic Covenant (1:10–2:1).</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promises that Israel will once again be called His beloved people because of His faithfulness to the Abrahamic Covenant (2:1).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388779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4150233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27</a:t>
            </a:fld>
            <a:endParaRPr lang="en-US"/>
          </a:p>
        </p:txBody>
      </p:sp>
    </p:spTree>
    <p:extLst>
      <p:ext uri="{BB962C8B-B14F-4D97-AF65-F5344CB8AC3E}">
        <p14:creationId xmlns:p14="http://schemas.microsoft.com/office/powerpoint/2010/main" val="2648228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Does God calling Israel “Not my people” and “she is not my wife” (2:2) mean Hosea divorced Gomer</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53824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 have a one-page study on this, but I will spare you the details and give a simple “No.”</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405245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Are you loyal? What evidence can you marshal to defend yourself?</a:t>
            </a:r>
            <a:r>
              <a:rPr lang="en-SG">
                <a:effectLst/>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does not minimize her sins.</a:t>
            </a:r>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415023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God does discipline</a:t>
            </a:r>
            <a:r>
              <a:rPr lang="en-US" baseline="0"/>
              <a:t> her and then bring her back.</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3522916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We can only understand this text when we understand two covenants: the unconditional Abrahamic Covenant and the conditional Davidic Covenant</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2622792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xfrm>
            <a:off x="6656785" y="8775701"/>
            <a:ext cx="201215"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2AA057-6615-EB43-9357-FE77ABA12D8C}" type="slidenum">
              <a:rPr lang="en-US" sz="1200">
                <a:solidFill>
                  <a:srgbClr val="000000"/>
                </a:solidFill>
                <a:latin typeface="Tahoma" charset="0"/>
              </a:rPr>
              <a:pPr eaLnBrk="1" hangingPunct="1"/>
              <a:t>33</a:t>
            </a:fld>
            <a:endParaRPr lang="en-US" sz="1200">
              <a:solidFill>
                <a:srgbClr val="000000"/>
              </a:solidFill>
              <a:latin typeface="Tahoma"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400" y="4368801"/>
            <a:ext cx="138113"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God’s strategy to woo Israel back to himself after they trust the Baals was to reject them, withhold their crops, and promise restoration due to His commitment to the Abrahamic Covenant (2:2-23).</a:t>
            </a:r>
            <a:r>
              <a:rPr lang="en-SG">
                <a:effectLst/>
              </a:rPr>
              <a:t> </a:t>
            </a:r>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34</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b="0" dirty="0">
              <a:cs typeface="ＭＳ Ｐゴシック" charset="0"/>
            </a:endParaRPr>
          </a:p>
          <a:p>
            <a:pPr eaLnBrk="1" hangingPunct="1">
              <a:lnSpc>
                <a:spcPct val="90000"/>
              </a:lnSpc>
              <a:spcBef>
                <a:spcPct val="20000"/>
              </a:spcBef>
              <a:buFont typeface="Wingdings" charset="0"/>
              <a:buNone/>
            </a:pPr>
            <a:r>
              <a:rPr lang="en-US" sz="1200" kern="1200">
                <a:solidFill>
                  <a:schemeClr val="tx1"/>
                </a:solidFill>
                <a:effectLst/>
                <a:latin typeface="+mn-lt"/>
                <a:ea typeface="+mn-ea"/>
                <a:cs typeface="+mn-cs"/>
              </a:rPr>
              <a:t>God’s formal legal accusation against the people of Israel for their idolatry (adultery) officially declares His temporary rejection of them as His people (2:2a).</a:t>
            </a:r>
            <a:r>
              <a:rPr lang="en-SG">
                <a:effectLst/>
              </a:rPr>
              <a:t> </a:t>
            </a:r>
            <a:endParaRPr lang="en-US" b="0"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God will make life difficult due to Israel’s idolatry (adultery) so the people would see that following God again is best (Hosea 2:2b-7).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God warns that since the nation trusted the Baals for their crops, He would destroy them that Israel might acknowledge His Lordship (Hosea 2:8-13). </a:t>
            </a:r>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1418232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God promises to woo His "wife" Israel back to Himself again because of His commitment to the Abrahamic Covenant (2:14-20).</a:t>
            </a:r>
          </a:p>
          <a:p>
            <a:r>
              <a:rPr lang="en-US"/>
              <a:t>God promises to restore the covenant relationship with His faithless "wife" Israel because of His commitment to the Abrahamic Covenant (2:21-23).</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36</a:t>
            </a:fld>
            <a:endParaRPr lang="en-US"/>
          </a:p>
        </p:txBody>
      </p:sp>
    </p:spTree>
    <p:extLst>
      <p:ext uri="{BB962C8B-B14F-4D97-AF65-F5344CB8AC3E}">
        <p14:creationId xmlns:p14="http://schemas.microsoft.com/office/powerpoint/2010/main" val="297916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redeems Gomer from prostitution and quarantines her to depict God's future restoration of Israel after being away from the land (Hosea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2832375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Hosea redeems Gomer from prostitution by paying her debts and quarantines her from other men (3:1-3).</a:t>
            </a:r>
            <a:r>
              <a:rPr lang="en-SG">
                <a:effectLst/>
              </a:rPr>
              <a:t> </a:t>
            </a:r>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39</a:t>
            </a:fld>
            <a:endParaRPr lang="en-US"/>
          </a:p>
        </p:txBody>
      </p:sp>
    </p:spTree>
    <p:extLst>
      <p:ext uri="{BB962C8B-B14F-4D97-AF65-F5344CB8AC3E}">
        <p14:creationId xmlns:p14="http://schemas.microsoft.com/office/powerpoint/2010/main" val="417285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Do you show loyalty to others?</a:t>
            </a:r>
            <a:r>
              <a:rPr lang="en-SG">
                <a:effectLst/>
              </a:rPr>
              <a:t>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87D1F60-840F-5647-8CD6-E00EEFA00869}" type="slidenum">
              <a:rPr lang="en-US" sz="1200">
                <a:solidFill>
                  <a:prstClr val="black"/>
                </a:solidFill>
              </a:rPr>
              <a:pPr/>
              <a:t>41</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Hosea redeems Gomer from prostitution by paying her debts and quarantines her from other men (3:1-3).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65868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CF4809-DB41-BB4D-8A48-28EF651B429C}" type="slidenum">
              <a:rPr lang="en-US" sz="1200">
                <a:solidFill>
                  <a:prstClr val="black"/>
                </a:solidFill>
              </a:rPr>
              <a:pPr/>
              <a:t>43</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Hosea uses a Hebrew equivalent for the English word “love” (</a:t>
            </a:r>
            <a:r>
              <a:rPr lang="en-US" sz="1200" i="1" kern="1200">
                <a:solidFill>
                  <a:schemeClr val="tx1"/>
                </a:solidFill>
                <a:effectLst/>
                <a:latin typeface="+mn-lt"/>
                <a:ea typeface="+mn-ea"/>
                <a:cs typeface="+mn-cs"/>
              </a:rPr>
              <a:t>hesed</a:t>
            </a:r>
            <a:r>
              <a:rPr lang="en-US" sz="1200" kern="1200">
                <a:solidFill>
                  <a:schemeClr val="tx1"/>
                </a:solidFill>
                <a:effectLst/>
                <a:latin typeface="+mn-lt"/>
                <a:ea typeface="+mn-ea"/>
                <a:cs typeface="+mn-cs"/>
              </a:rPr>
              <a:t>) six times in his short writing (2:19; 4:1; 6:4, 6; 10:12; 12:6 [7]).  Other prophets use the same word, such as Isaiah (8 times) and Jeremiah (6 times), but Hosea uses this term more frequently than any other prophet (proportionally, considering his small book size). </a:t>
            </a:r>
            <a:endParaRPr lang="en-US" sz="1200" kern="1200">
              <a:solidFill>
                <a:schemeClr val="tx1"/>
              </a:solidFill>
              <a:effectLst/>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What really does hesed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What really does </a:t>
            </a:r>
            <a:r>
              <a:rPr lang="en-US" sz="1200" b="0" i="1" kern="1200">
                <a:solidFill>
                  <a:schemeClr val="tx1"/>
                </a:solidFill>
                <a:effectLst/>
                <a:latin typeface="+mn-lt"/>
                <a:ea typeface="+mn-ea"/>
                <a:cs typeface="+mn-cs"/>
              </a:rPr>
              <a:t>hesed</a:t>
            </a:r>
            <a:r>
              <a:rPr lang="en-US" sz="1200" b="0" kern="1200">
                <a:solidFill>
                  <a:schemeClr val="tx1"/>
                </a:solidFill>
                <a:effectLst/>
                <a:latin typeface="+mn-lt"/>
                <a:ea typeface="+mn-ea"/>
                <a:cs typeface="+mn-cs"/>
              </a:rPr>
              <a:t>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endParaRPr lang="en-SG" sz="1200" b="0" kern="1200">
              <a:solidFill>
                <a:schemeClr val="tx1"/>
              </a:solidFill>
              <a:effectLst/>
              <a:latin typeface="+mn-lt"/>
              <a:ea typeface="+mn-ea"/>
              <a:cs typeface="+mn-cs"/>
            </a:endParaRP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My study of Hosea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We often feel that God owes us something because he hasn’t been loyal to us. Yet the opposite is true. We owe God everything because he actually has never once failed us!</a:t>
            </a:r>
          </a:p>
          <a:p>
            <a:r>
              <a:rPr lang="en-US">
                <a:cs typeface="ＭＳ Ｐゴシック" charset="0"/>
              </a:rPr>
              <a:t>He often shows that loyalty through significant people. Who has been the best example of loyalty to you in your own life? Your mother? Your father? Your spouse? </a:t>
            </a:r>
          </a:p>
          <a:p>
            <a:r>
              <a:rPr lang="en-US">
                <a:cs typeface="ＭＳ Ｐゴシック" charset="0"/>
              </a:rPr>
              <a:t>Let that person exemplify God’s loyalty to you! Then show that same loyalty to him.</a:t>
            </a:r>
          </a:p>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66DABED-42F5-D24C-BBF4-F4CD5F69F95C}" type="slidenum">
              <a:rPr lang="en-US" sz="1200">
                <a:solidFill>
                  <a:prstClr val="black"/>
                </a:solidFill>
              </a:rPr>
              <a:pPr/>
              <a:t>47</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pairs his penalties with his gifts</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God is loyal to Israel by both discipline and restoration (Hosea 4–14).</a:t>
            </a:r>
            <a:r>
              <a:rPr lang="en-SG">
                <a:effectLst/>
              </a:rPr>
              <a:t> </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God’s lawsuit against Israel (4:1-3) promises judgment for lacking covenantal knowledge of God (4:4–6:3), loving loyalty (6:4–11:11), and faithfulness (11:12–13:16).</a:t>
            </a:r>
            <a:r>
              <a:rPr lang="en-SG">
                <a:effectLst/>
              </a:rPr>
              <a: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Do you show loyalty to God?</a:t>
            </a:r>
            <a:endParaRPr lang="en-US">
              <a:cs typeface="ＭＳ Ｐゴシック" charset="0"/>
            </a:endParaRP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God will judge Israel and Judah for lack of spiritual </a:t>
            </a:r>
            <a:r>
              <a:rPr lang="en-US" sz="1200" u="sng" kern="1200">
                <a:solidFill>
                  <a:schemeClr val="tx1"/>
                </a:solidFill>
                <a:effectLst/>
                <a:latin typeface="+mn-lt"/>
                <a:ea typeface="+mn-ea"/>
                <a:cs typeface="+mn-cs"/>
              </a:rPr>
              <a:t>knowledge</a:t>
            </a:r>
            <a:r>
              <a:rPr lang="en-US" sz="1200" kern="1200">
                <a:solidFill>
                  <a:schemeClr val="tx1"/>
                </a:solidFill>
                <a:effectLst/>
                <a:latin typeface="+mn-lt"/>
                <a:ea typeface="+mn-ea"/>
                <a:cs typeface="+mn-cs"/>
              </a:rPr>
              <a:t>, resulting in prostitution and idolatry, but promises to accept them when they repent (4:4–6:3).</a:t>
            </a:r>
            <a:r>
              <a:rPr lang="en-SG">
                <a:effectLst/>
              </a:rPr>
              <a:t> </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25C50C-68CC-3B41-85EE-A5B06C64BA0D}" type="slidenum">
              <a:rPr lang="en-US" sz="1200">
                <a:solidFill>
                  <a:prstClr val="black"/>
                </a:solidFill>
              </a:rPr>
              <a:pPr/>
              <a:t>53</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6A8800-BFD0-F84C-88B2-870654D06311}" type="slidenum">
              <a:rPr lang="en-US" sz="1200">
                <a:solidFill>
                  <a:prstClr val="black"/>
                </a:solidFill>
              </a:rPr>
              <a:pPr/>
              <a:t>55</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Lack of knowledge in both Judah and Israel prevents them from repenting of prostitution and idolatry, but God promises that they will eventually repent and seek Him (Hosea 5).</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Hosea encourages the nation to repent because of God's willingness to accept them back (6:1-3).</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386C47-21ED-E54E-AFE4-BF9CD2DC30A7}" type="slidenum">
              <a:rPr lang="en-US" sz="1200">
                <a:solidFill>
                  <a:prstClr val="black"/>
                </a:solidFill>
              </a:rPr>
              <a:pPr/>
              <a:t>59</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F7265-7D9D-EE46-80D7-A6C22BFA519A}" type="slidenum">
              <a:rPr lang="en-US" sz="1200">
                <a:solidFill>
                  <a:prstClr val="black"/>
                </a:solidFill>
              </a:rPr>
              <a:pPr/>
              <a:t>62</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63</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luxuriant vine, trained heifer, and loved son to illustrate the nation's idolatry and wickedness instead of loving loyalty (10:1–11:11).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66487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luxuriant vine that credits idolatry for it prosperity and as a result became increasingly faithless (10:1-10).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1646640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loved son whose father could not reject despite his idolatry and murder (11:1-11)</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66</a:t>
            </a:fld>
            <a:endParaRPr lang="en-US"/>
          </a:p>
        </p:txBody>
      </p:sp>
    </p:spTree>
    <p:extLst>
      <p:ext uri="{BB962C8B-B14F-4D97-AF65-F5344CB8AC3E}">
        <p14:creationId xmlns:p14="http://schemas.microsoft.com/office/powerpoint/2010/main" val="2412997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warns that the people's unfaithfulness to the covenant seen in its false worship throughout its history will result in a coming destruction (Hosea 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1991675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 will bless Israel as he promised in his covenant with Abraham (Hosea 14).</a:t>
            </a:r>
          </a:p>
          <a:p>
            <a:r>
              <a:rPr lang="en-US"/>
              <a:t>The nation must repent and turn to Him rather than to idols or alliances (14:1-3).</a:t>
            </a:r>
          </a:p>
          <a:p>
            <a:r>
              <a:rPr lang="en-US"/>
              <a:t>God promises to heal Israel's apostasy and make the nation fruitful again (14:4-7).</a:t>
            </a:r>
          </a:p>
          <a:p>
            <a:r>
              <a:rPr lang="en-US"/>
              <a:t>Since He alone provides prosperity, there is no value in clinging to idols (14:8).</a:t>
            </a:r>
          </a:p>
          <a:p>
            <a:r>
              <a:rPr lang="en-US"/>
              <a:t>The wise and righteous who understand the prophecy must obey the ways of the LORD (14:9).</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72</a:t>
            </a:fld>
            <a:endParaRPr lang="en-US"/>
          </a:p>
        </p:txBody>
      </p:sp>
    </p:spTree>
    <p:extLst>
      <p:ext uri="{BB962C8B-B14F-4D97-AF65-F5344CB8AC3E}">
        <p14:creationId xmlns:p14="http://schemas.microsoft.com/office/powerpoint/2010/main" val="837392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disciplines us like a loving father. Hebrews 12 reminds us of his discipline.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7</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mn-lt"/>
                <a:ea typeface="+mn-ea"/>
                <a:cs typeface="+mn-cs"/>
              </a:rPr>
              <a:t>Israel hadn’t been very loyal for 200 years.</a:t>
            </a:r>
            <a:r>
              <a:rPr lang="en-SG">
                <a:effectLst/>
              </a:rPr>
              <a:t> </a:t>
            </a:r>
            <a:r>
              <a:rPr lang="en-US" sz="1200" kern="1200">
                <a:solidFill>
                  <a:schemeClr val="tx1"/>
                </a:solidFill>
                <a:effectLst/>
                <a:latin typeface="+mn-lt"/>
                <a:ea typeface="+mn-ea"/>
                <a:cs typeface="+mn-cs"/>
              </a:rPr>
              <a:t>Prophets who ministered at the same time as the beginning of Hosea’s preaching included Amos and Jonah.</a:t>
            </a:r>
            <a:r>
              <a:rPr lang="en-SG">
                <a:effectLst/>
              </a:rPr>
              <a:t> </a:t>
            </a:r>
            <a:endParaRPr lang="en-US">
              <a:latin typeface="Times New Roman" charset="0"/>
              <a:cs typeface="Genev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So how does God motivate us to be loyal to him? It’s none other than his own loyalty first!</a:t>
            </a:r>
            <a:r>
              <a:rPr lang="en-SG">
                <a:effectLst/>
              </a:rPr>
              <a:t> </a:t>
            </a:r>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He encourages us to be loyal to him by first being loyal to us (MI restated).</a:t>
            </a:r>
            <a:r>
              <a:rPr lang="en-SG">
                <a:effectLst/>
              </a:rPr>
              <a:t> </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LORD pairs his penalties with his gifts</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Have you trusted him to take away your sin?</a:t>
            </a:r>
            <a:r>
              <a:rPr lang="en-SG">
                <a:effectLst/>
              </a:rPr>
              <a:t> </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7C72E42-C0F1-984C-AC9B-353E3DBE78C3}" type="slidenum">
              <a:rPr lang="en-US" sz="1200">
                <a:solidFill>
                  <a:prstClr val="black"/>
                </a:solidFill>
              </a:rPr>
              <a:pPr/>
              <a:t>84</a:t>
            </a:fld>
            <a:endParaRPr lang="en-US" sz="1200">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Perhaps you believe in Jesus, but you lost your first love. Are you resisting meeting with him?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E282D73-F20C-F046-83A6-926E1A4E1850}" type="slidenum">
              <a:rPr lang="en-US" sz="1200">
                <a:solidFill>
                  <a:prstClr val="black"/>
                </a:solidFill>
              </a:rPr>
              <a:pPr/>
              <a:t>85</a:t>
            </a:fld>
            <a:endParaRPr lang="en-US"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i="1" kern="1200">
                <a:solidFill>
                  <a:schemeClr val="tx1"/>
                </a:solidFill>
                <a:effectLst/>
                <a:latin typeface="+mn-lt"/>
                <a:ea typeface="+mn-ea"/>
                <a:cs typeface="+mn-cs"/>
              </a:rPr>
              <a:t>My Heart, Christ’s Home</a:t>
            </a:r>
            <a:r>
              <a:rPr lang="en-US" sz="1200" kern="1200">
                <a:solidFill>
                  <a:schemeClr val="tx1"/>
                </a:solidFill>
                <a:effectLst/>
                <a:latin typeface="+mn-lt"/>
                <a:ea typeface="+mn-ea"/>
                <a:cs typeface="+mn-cs"/>
              </a:rPr>
              <a:t> is a story that depicts Jesus as occupying various rooms of a believer’s home—except those where he isn’t granted entrance.</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180DCE9-EF35-E64D-AA2B-DD82DA506398}" type="slidenum">
              <a:rPr lang="en-US" sz="1200">
                <a:solidFill>
                  <a:prstClr val="black"/>
                </a:solidFill>
              </a:rPr>
              <a:pPr/>
              <a:t>86</a:t>
            </a:fld>
            <a:endParaRPr lang="en-US" sz="1200">
              <a:solidFill>
                <a:prstClr val="black"/>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33720388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43F4CC-A0A9-014F-BD93-7AC3438D08FD}" type="slidenum">
              <a:rPr lang="en-US" sz="1200">
                <a:solidFill>
                  <a:prstClr val="black"/>
                </a:solidFill>
              </a:rPr>
              <a:pPr/>
              <a:t>87</a:t>
            </a:fld>
            <a:endParaRPr lang="en-US" sz="1200">
              <a:solidFill>
                <a:prstClr val="black"/>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However, it also had a long history of idolatry. Finally, it was time to pay for their crimes against God, and Hosea acted as his messenger.</a:t>
            </a:r>
            <a:r>
              <a:rPr lang="en-SG">
                <a:effectLst/>
              </a:rPr>
              <a: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6297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12581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8639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6638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1043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3317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29086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9145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221412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2304061857"/>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9732911"/>
      </p:ext>
    </p:extLst>
  </p:cSld>
  <p:clrMapOvr>
    <a:masterClrMapping/>
  </p:clrMapOvr>
  <p:transition>
    <p:wheel spokes="0"/>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137371"/>
      </p:ext>
    </p:extLst>
  </p:cSld>
  <p:clrMapOvr>
    <a:masterClrMapping/>
  </p:clrMapOvr>
  <p:transition>
    <p:wheel spokes="0"/>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633114"/>
      </p:ext>
    </p:extLst>
  </p:cSld>
  <p:clrMapOvr>
    <a:masterClrMapping/>
  </p:clrMapOvr>
  <p:transition>
    <p:wheel spokes="0"/>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471353"/>
      </p:ext>
    </p:extLst>
  </p:cSld>
  <p:clrMapOvr>
    <a:masterClrMapping/>
  </p:clrMapOvr>
  <p:transition>
    <p:wheel spokes="0"/>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73893"/>
      </p:ext>
    </p:extLst>
  </p:cSld>
  <p:clrMapOvr>
    <a:masterClrMapping/>
  </p:clrMapOvr>
  <p:transition>
    <p:wheel spokes="0"/>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21447016"/>
      </p:ext>
    </p:extLst>
  </p:cSld>
  <p:clrMapOvr>
    <a:masterClrMapping/>
  </p:clrMapOvr>
  <p:transition>
    <p:wheel spokes="0"/>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32227"/>
      </p:ext>
    </p:extLst>
  </p:cSld>
  <p:clrMapOvr>
    <a:masterClrMapping/>
  </p:clrMapOvr>
  <p:transition>
    <p:wheel spokes="0"/>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140360"/>
      </p:ext>
    </p:extLst>
  </p:cSld>
  <p:clrMapOvr>
    <a:masterClrMapping/>
  </p:clrMapOvr>
  <p:transition>
    <p:wheel spokes="0"/>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589880"/>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731448"/>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0066"/>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29063429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523826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4206546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790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4963983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4131909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790136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809989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62638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989303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316318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1988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50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5492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29303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605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085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88088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49597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379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6812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7122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5828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7117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4549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906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23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14098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9554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85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35900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8258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6112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8254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925132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4179539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00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434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074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496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087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06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75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338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153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694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02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422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3015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595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0525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706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58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095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66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2005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916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7195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9239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353581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112841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2861647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722965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34357964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807114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3292818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4181581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1745005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4051661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537685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9/24/19</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2551881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324032156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3358239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656847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23399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91404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209100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714353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1600207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7341733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4069019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24/09/19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274497425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3213998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389269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667335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969754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70815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285668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429806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706835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4220805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1423009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1667304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289155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539394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8447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161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10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38897548-9C6D-6D41-B47D-E15ED9C905FA}"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7828232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A941074-0F23-9640-BA01-C33DEBAA9D6C}"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1060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85AC363F-2272-504F-B24B-EB9BC61A69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8236034"/>
      </p:ext>
    </p:extLst>
  </p:cSld>
  <p:clrMap bg1="lt1" tx1="dk1" bg2="lt2" tx2="dk2" accent1="accent1" accent2="accent2" accent3="accent3" accent4="accent4" accent5="accent5" accent6="accent6" hlink="hlink" folHlink="folHlink"/>
  <p:sldLayoutIdLst>
    <p:sldLayoutId id="214748411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32888" cy="6845300"/>
            <a:chOff x="0" y="0"/>
            <a:chExt cx="5753" cy="4312"/>
          </a:xfrm>
        </p:grpSpPr>
        <p:sp>
          <p:nvSpPr>
            <p:cNvPr id="26317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nvGrpSpPr>
            <p:cNvPr id="263175"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2" charset="-52"/>
                  <a:ea typeface="ＭＳ Ｐゴシック" charset="0"/>
                  <a:cs typeface="ＭＳ Ｐゴシック" charset="0"/>
                </a:endParaRPr>
              </a:p>
            </p:txBody>
          </p:sp>
          <p:sp>
            <p:nvSpPr>
              <p:cNvPr id="26318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8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19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320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263176" name="Group 28"/>
            <p:cNvGrpSpPr>
              <a:grpSpLocks/>
            </p:cNvGrpSpPr>
            <p:nvPr/>
          </p:nvGrpSpPr>
          <p:grpSpPr bwMode="auto">
            <a:xfrm>
              <a:off x="0" y="0"/>
              <a:ext cx="1246" cy="1232"/>
              <a:chOff x="0" y="0"/>
              <a:chExt cx="1246" cy="1232"/>
            </a:xfrm>
          </p:grpSpPr>
          <p:sp>
            <p:nvSpPr>
              <p:cNvPr id="26317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6317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6317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grpSp>
      <p:sp>
        <p:nvSpPr>
          <p:cNvPr id="15363"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5364"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0754"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176349386"/>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4258230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B9526FBC-064B-4A4D-9EF9-C64523071A10}"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851633"/>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261245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6B8784D-86DB-8642-8B53-4B7BAED65D5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96603995"/>
      </p:ext>
    </p:extLst>
  </p:cSld>
  <p:clrMap bg1="lt1" tx1="dk1" bg2="lt2" tx2="dk2" accent1="accent1" accent2="accent2" accent3="accent3" accent4="accent4" accent5="accent5" accent6="accent6" hlink="hlink" folHlink="folHlink"/>
  <p:sldLayoutIdLst>
    <p:sldLayoutId id="2147483875" r:id="rId1"/>
    <p:sldLayoutId id="2147483877"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653645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3742212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B12F179B-E769-D441-93CB-2FF858FED29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59964047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90EAE7CB-785B-F642-B4CD-A5B8159CFD4B}" type="datetime1">
              <a:rPr lang="en-US">
                <a:ea typeface="ＭＳ Ｐゴシック" charset="0"/>
                <a:cs typeface="ＭＳ Ｐゴシック" charset="0"/>
              </a:rPr>
              <a:pPr defTabSz="914400" fontAlgn="base">
                <a:spcBef>
                  <a:spcPct val="0"/>
                </a:spcBef>
                <a:spcAft>
                  <a:spcPct val="0"/>
                </a:spcAft>
                <a:defRPr/>
              </a:pPr>
              <a:t>9/24/19</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E33F0998-0508-0A4D-83A6-35D19B1565C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4330302"/>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fld id="{6C7A6E9B-2AE1-4384-B62E-85DE6B68614A}" type="datetimeFigureOut">
              <a:rPr lang="en-NZ"/>
              <a:pPr defTabSz="914400">
                <a:defRPr/>
              </a:pPr>
              <a:t>24/09/19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defTabSz="914400">
              <a:defRPr/>
            </a:pPr>
            <a:fld id="{BAF7C125-203F-994B-B6A7-23FA9E673EF9}" type="slidenum">
              <a:rPr lang="en-NZ"/>
              <a:pPr defTabSz="914400">
                <a:defRPr/>
              </a:pPr>
              <a:t>‹#›</a:t>
            </a:fld>
            <a:endParaRPr lang="en-NZ"/>
          </a:p>
        </p:txBody>
      </p:sp>
    </p:spTree>
    <p:extLst>
      <p:ext uri="{BB962C8B-B14F-4D97-AF65-F5344CB8AC3E}">
        <p14:creationId xmlns:p14="http://schemas.microsoft.com/office/powerpoint/2010/main" val="13507896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12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7.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42.emf"/><Relationship Id="rId2" Type="http://schemas.openxmlformats.org/officeDocument/2006/relationships/slideLayout" Target="../slideLayouts/slideLayout4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5.xml"/><Relationship Id="rId1" Type="http://schemas.openxmlformats.org/officeDocument/2006/relationships/vmlDrawing" Target="../drawings/vmlDrawing2.vml"/><Relationship Id="rId5" Type="http://schemas.openxmlformats.org/officeDocument/2006/relationships/image" Target="../media/image52.e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45.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127000">
                    <a:srgbClr val="000000"/>
                  </a:glow>
                </a:effectLst>
                <a:latin typeface="Arial" charset="0"/>
                <a:ea typeface="ＭＳ Ｐゴシック" charset="0"/>
                <a:cs typeface="ＭＳ Ｐゴシック" charset="0"/>
              </a:rPr>
              <a:t>The Message of the Book of Hosea</a:t>
            </a: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en-US" sz="13800" b="1" dirty="0">
                <a:effectLst>
                  <a:glow rad="127000">
                    <a:schemeClr val="tx1"/>
                  </a:glow>
                </a:effectLst>
                <a:latin typeface="Arial" charset="0"/>
                <a:ea typeface="ＭＳ Ｐゴシック" charset="0"/>
                <a:cs typeface="ＭＳ Ｐゴシック" charset="0"/>
              </a:rPr>
              <a:t>Be Loyal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3" name="Picture 2"/>
          <p:cNvPicPr>
            <a:picLocks noChangeAspect="1"/>
          </p:cNvPicPr>
          <p:nvPr/>
        </p:nvPicPr>
        <p:blipFill>
          <a:blip r:embed="rId3"/>
          <a:stretch>
            <a:fillRect/>
          </a:stretch>
        </p:blipFill>
        <p:spPr>
          <a:xfrm>
            <a:off x="0" y="528906"/>
            <a:ext cx="9120364" cy="5785731"/>
          </a:xfrm>
          <a:prstGeom prst="rect">
            <a:avLst/>
          </a:prstGeom>
        </p:spPr>
      </p:pic>
    </p:spTree>
    <p:extLst>
      <p:ext uri="{BB962C8B-B14F-4D97-AF65-F5344CB8AC3E}">
        <p14:creationId xmlns:p14="http://schemas.microsoft.com/office/powerpoint/2010/main" val="4702684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Amazing Love</a:t>
            </a:r>
          </a:p>
        </p:txBody>
      </p:sp>
      <p:pic>
        <p:nvPicPr>
          <p:cNvPr id="2" name="Picture 1"/>
          <p:cNvPicPr>
            <a:picLocks noChangeAspect="1"/>
          </p:cNvPicPr>
          <p:nvPr/>
        </p:nvPicPr>
        <p:blipFill>
          <a:blip r:embed="rId3"/>
          <a:stretch>
            <a:fillRect/>
          </a:stretch>
        </p:blipFill>
        <p:spPr>
          <a:xfrm>
            <a:off x="-17887" y="674338"/>
            <a:ext cx="9249229" cy="5300418"/>
          </a:xfrm>
          <a:prstGeom prst="rect">
            <a:avLst/>
          </a:prstGeom>
        </p:spPr>
      </p:pic>
    </p:spTree>
    <p:extLst>
      <p:ext uri="{BB962C8B-B14F-4D97-AF65-F5344CB8AC3E}">
        <p14:creationId xmlns:p14="http://schemas.microsoft.com/office/powerpoint/2010/main" val="35848135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331171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Loyal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883065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425849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0" r="3751"/>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2683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Hosea showed amazing loyalty in his failed marriage (Hosea 1–3).</a:t>
            </a:r>
          </a:p>
        </p:txBody>
      </p:sp>
    </p:spTree>
    <p:extLst>
      <p:ext uri="{BB962C8B-B14F-4D97-AF65-F5344CB8AC3E}">
        <p14:creationId xmlns:p14="http://schemas.microsoft.com/office/powerpoint/2010/main" val="2695192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a:t>
            </a:r>
          </a:p>
        </p:txBody>
      </p:sp>
    </p:spTree>
    <p:extLst>
      <p:ext uri="{BB962C8B-B14F-4D97-AF65-F5344CB8AC3E}">
        <p14:creationId xmlns:p14="http://schemas.microsoft.com/office/powerpoint/2010/main" val="252823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en-US" sz="3600" b="1" dirty="0">
                <a:solidFill>
                  <a:srgbClr val="FFFF00"/>
                </a:solidFill>
                <a:cs typeface="Arial" charset="0"/>
              </a:rPr>
              <a:t>Hosea's 45</a:t>
            </a:r>
            <a:r>
              <a:rPr lang="en-GB" altLang="ja-JP" sz="3600" b="1" dirty="0">
                <a:solidFill>
                  <a:srgbClr val="FFFF00"/>
                </a:solidFill>
                <a:cs typeface="Arial" charset="0"/>
              </a:rPr>
              <a:t>-Year Ministry</a:t>
            </a:r>
            <a:br>
              <a:rPr lang="en-GB" altLang="ja-JP" sz="3600" b="1" dirty="0">
                <a:solidFill>
                  <a:srgbClr val="FFFF00"/>
                </a:solidFill>
                <a:cs typeface="Arial" charset="0"/>
              </a:rPr>
            </a:br>
            <a:r>
              <a:rPr lang="en-GB" altLang="ja-JP" b="1" dirty="0">
                <a:solidFill>
                  <a:srgbClr val="FFFF00"/>
                </a:solidFill>
                <a:cs typeface="Arial" charset="0"/>
              </a:rPr>
              <a:t>(755-710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Hezekiah</a:t>
            </a: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Pekah</a:t>
            </a: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Hoshea</a:t>
            </a:r>
          </a:p>
        </p:txBody>
      </p:sp>
      <p:sp>
        <p:nvSpPr>
          <p:cNvPr id="676873" name="Text Box 9"/>
          <p:cNvSpPr txBox="1">
            <a:spLocks noChangeArrowheads="1"/>
          </p:cNvSpPr>
          <p:nvPr/>
        </p:nvSpPr>
        <p:spPr bwMode="auto">
          <a:xfrm>
            <a:off x="76200" y="2237688"/>
            <a:ext cx="1140019"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140019"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Hosea Wrote (1:1)</a:t>
            </a: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Jeroboam</a:t>
            </a:r>
          </a:p>
        </p:txBody>
      </p:sp>
    </p:spTree>
    <p:extLst>
      <p:ext uri="{BB962C8B-B14F-4D97-AF65-F5344CB8AC3E}">
        <p14:creationId xmlns:p14="http://schemas.microsoft.com/office/powerpoint/2010/main" val="181709787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404664"/>
            <a:ext cx="4355976" cy="645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en-US" sz="2800" b="1" dirty="0">
                <a:solidFill>
                  <a:srgbClr val="FFFFFF"/>
                </a:solidFill>
                <a:effectLst>
                  <a:glow rad="228600">
                    <a:srgbClr val="000000"/>
                  </a:glow>
                </a:effectLst>
                <a:latin typeface="Arial" charset="0"/>
                <a:ea typeface="MS PGothic" charset="0"/>
              </a:rPr>
              <a:t>"When the L</a:t>
            </a:r>
            <a:r>
              <a:rPr lang="en-US" b="1" dirty="0">
                <a:solidFill>
                  <a:srgbClr val="FFFFFF"/>
                </a:solidFill>
                <a:effectLst>
                  <a:glow rad="228600">
                    <a:srgbClr val="000000"/>
                  </a:glow>
                </a:effectLst>
                <a:latin typeface="Arial" charset="0"/>
                <a:ea typeface="MS PGothic" charset="0"/>
              </a:rPr>
              <a:t>ORD</a:t>
            </a:r>
            <a:r>
              <a:rPr lang="en-US" sz="2800" b="1" dirty="0">
                <a:solidFill>
                  <a:srgbClr val="FFFFFF"/>
                </a:solidFill>
                <a:effectLst>
                  <a:glow rad="228600">
                    <a:srgbClr val="000000"/>
                  </a:glow>
                </a:effectLst>
                <a:latin typeface="Arial" charset="0"/>
                <a:ea typeface="MS PGothic" charset="0"/>
              </a:rPr>
              <a:t> first began speaking to Israel through Hosea, he said to him, </a:t>
            </a:r>
            <a:r>
              <a:rPr lang="fr-FR" sz="2800" b="1" dirty="0">
                <a:solidFill>
                  <a:srgbClr val="FFFFFF"/>
                </a:solidFill>
                <a:effectLst>
                  <a:glow rad="228600">
                    <a:srgbClr val="000000"/>
                  </a:glow>
                </a:effectLst>
                <a:latin typeface="Arial" charset="0"/>
                <a:ea typeface="MS PGothic" charset="0"/>
              </a:rPr>
              <a:t>'</a:t>
            </a:r>
            <a:r>
              <a:rPr lang="en-US" sz="2800" b="1" dirty="0">
                <a:solidFill>
                  <a:srgbClr val="FFFFFF"/>
                </a:solidFill>
                <a:effectLst>
                  <a:glow rad="228600">
                    <a:srgbClr val="000000"/>
                  </a:glow>
                </a:effectLst>
                <a:latin typeface="Arial" charset="0"/>
                <a:ea typeface="MS PGothic" charset="0"/>
              </a:rPr>
              <a:t>Go and marry a prostitute, so that some of her children will be conceived in prostitution. This will illustrate how Israel has acted like a prostitute by turning against the L</a:t>
            </a:r>
            <a:r>
              <a:rPr lang="en-US" b="1" dirty="0">
                <a:solidFill>
                  <a:srgbClr val="FFFFFF"/>
                </a:solidFill>
                <a:effectLst>
                  <a:glow rad="228600">
                    <a:srgbClr val="000000"/>
                  </a:glow>
                </a:effectLst>
                <a:latin typeface="Arial" charset="0"/>
                <a:ea typeface="MS PGothic" charset="0"/>
              </a:rPr>
              <a:t>ORD</a:t>
            </a:r>
            <a:r>
              <a:rPr lang="en-US" sz="2800" b="1" dirty="0">
                <a:solidFill>
                  <a:srgbClr val="FFFFFF"/>
                </a:solidFill>
                <a:effectLst>
                  <a:glow rad="228600">
                    <a:srgbClr val="000000"/>
                  </a:glow>
                </a:effectLst>
                <a:latin typeface="Arial" charset="0"/>
                <a:ea typeface="MS PGothic" charset="0"/>
              </a:rPr>
              <a:t> and worshiping other gods.</a:t>
            </a:r>
            <a:r>
              <a:rPr lang="fr-FR" sz="2800" b="1" dirty="0">
                <a:solidFill>
                  <a:srgbClr val="FFFFFF"/>
                </a:solidFill>
                <a:effectLst>
                  <a:glow rad="228600">
                    <a:srgbClr val="000000"/>
                  </a:glow>
                </a:effectLst>
                <a:latin typeface="Arial" charset="0"/>
                <a:ea typeface="MS PGothic" charset="0"/>
              </a:rPr>
              <a:t>'</a:t>
            </a:r>
            <a:r>
              <a:rPr lang="en-US" sz="2800" b="1" dirty="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1:2 NLT</a:t>
            </a:r>
          </a:p>
        </p:txBody>
      </p:sp>
    </p:spTree>
    <p:extLst>
      <p:ext uri="{BB962C8B-B14F-4D97-AF65-F5344CB8AC3E}">
        <p14:creationId xmlns:p14="http://schemas.microsoft.com/office/powerpoint/2010/main" val="126419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t="10670"/>
          <a:stretch/>
        </p:blipFill>
        <p:spPr bwMode="auto">
          <a:xfrm>
            <a:off x="-68263" y="-1"/>
            <a:ext cx="921226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en-US" dirty="0">
                <a:solidFill>
                  <a:srgbClr val="FFFFFF"/>
                </a:solidFill>
                <a:effectLst>
                  <a:glow rad="127000">
                    <a:schemeClr val="tx1"/>
                  </a:glow>
                </a:effectLst>
                <a:latin typeface="Arial" charset="0"/>
                <a:ea typeface="ＭＳ Ｐゴシック" charset="0"/>
              </a:rPr>
              <a:t>Gomer took off for other lovers</a:t>
            </a:r>
            <a:r>
              <a:rPr lang="mr-IN" dirty="0">
                <a:solidFill>
                  <a:srgbClr val="FFFFFF"/>
                </a:solidFill>
                <a:effectLst>
                  <a:glow rad="127000">
                    <a:schemeClr val="tx1"/>
                  </a:glow>
                </a:effectLst>
                <a:latin typeface="Arial" charset="0"/>
                <a:ea typeface="ＭＳ Ｐゴシック" charset="0"/>
              </a:rPr>
              <a:t>…</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82055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Loyalty</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8621235"/>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en-US" sz="3600">
                <a:solidFill>
                  <a:schemeClr val="bg1"/>
                </a:solidFill>
                <a:latin typeface="Arial" charset="0"/>
                <a:ea typeface="ＭＳ Ｐゴシック" charset="0"/>
              </a:rPr>
              <a:t>What about Gomer</a:t>
            </a:r>
            <a:r>
              <a:rPr lang="fr-FR"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children?</a:t>
            </a: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394011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en-US">
                <a:solidFill>
                  <a:srgbClr val="EAEAEA"/>
                </a:solidFill>
                <a:latin typeface="Arial" charset="0"/>
                <a:ea typeface="ＭＳ Ｐゴシック" charset="0"/>
              </a:rPr>
              <a:t>Gomer</a:t>
            </a:r>
            <a:r>
              <a:rPr lang="fr-FR" altLang="ja-JP">
                <a:solidFill>
                  <a:srgbClr val="EAEAEA"/>
                </a:solidFill>
                <a:latin typeface="Arial" charset="0"/>
                <a:ea typeface="ＭＳ Ｐゴシック" charset="0"/>
              </a:rPr>
              <a:t>'</a:t>
            </a:r>
            <a:r>
              <a:rPr lang="en-US">
                <a:solidFill>
                  <a:srgbClr val="EAEAEA"/>
                </a:solidFill>
                <a:latin typeface="Arial" charset="0"/>
                <a:ea typeface="ＭＳ Ｐゴシック" charset="0"/>
              </a:rPr>
              <a:t>s Children</a:t>
            </a:r>
          </a:p>
        </p:txBody>
      </p:sp>
      <p:graphicFrame>
        <p:nvGraphicFramePr>
          <p:cNvPr id="72825" name="Group 121"/>
          <p:cNvGraphicFramePr>
            <a:graphicFrameLocks noGrp="1"/>
          </p:cNvGraphicFramePr>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Hosea 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Name</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Jezreel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Lo-Ruhamah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Lo-Ammi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Sex</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Boy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Girl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Boy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Translation</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He [God] scatters</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No compassion</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Not My people</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257054"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000000"/>
                </a:solidFill>
                <a:latin typeface="Arial" charset="0"/>
                <a:cs typeface="Arial" charset="0"/>
              </a:rPr>
              <a:t>573</a:t>
            </a: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00013"/>
            <a:ext cx="1866900" cy="2857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9370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en-US" sz="3600">
                <a:solidFill>
                  <a:schemeClr val="bg1"/>
                </a:solidFill>
                <a:latin typeface="Arial" charset="0"/>
                <a:ea typeface="ＭＳ Ｐゴシック" charset="0"/>
              </a:rPr>
              <a:t>What about Gomer</a:t>
            </a:r>
            <a:r>
              <a:rPr lang="fr-FR"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children?</a:t>
            </a: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573</a:t>
            </a:r>
          </a:p>
        </p:txBody>
      </p:sp>
      <p:pic>
        <p:nvPicPr>
          <p:cNvPr id="25498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1024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152400" y="4267200"/>
            <a:ext cx="4419600" cy="1828800"/>
          </a:xfrm>
        </p:spPr>
        <p:txBody>
          <a:bodyPr/>
          <a:lstStyle/>
          <a:p>
            <a:pPr>
              <a:defRPr/>
            </a:pPr>
            <a:r>
              <a:rPr lang="en-US" sz="3200">
                <a:solidFill>
                  <a:schemeClr val="bg1"/>
                </a:solidFill>
                <a:effectLst>
                  <a:outerShdw blurRad="38100" dist="38100" dir="2700000" algn="tl">
                    <a:srgbClr val="000000"/>
                  </a:outerShdw>
                </a:effectLst>
                <a:latin typeface="CAC Futura Casual" charset="0"/>
                <a:ea typeface="ＭＳ Ｐゴシック" charset="0"/>
              </a:rPr>
              <a:t>FUTURE SIGNIFICANCE OF HOSEA</a:t>
            </a:r>
            <a:endParaRPr lang="en-US">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3507076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646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1588">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000000"/>
                </a:solidFill>
                <a:latin typeface="Arial" charset="0"/>
                <a:cs typeface="Arial" charset="0"/>
              </a:rPr>
              <a:t>Despite God</a:t>
            </a:r>
            <a:r>
              <a:rPr lang="fr-FR" b="1">
                <a:solidFill>
                  <a:srgbClr val="000000"/>
                </a:solidFill>
                <a:latin typeface="Arial" charset="0"/>
                <a:cs typeface="Arial" charset="0"/>
              </a:rPr>
              <a:t>'</a:t>
            </a:r>
            <a:r>
              <a:rPr lang="en-US" b="1">
                <a:solidFill>
                  <a:srgbClr val="000000"/>
                </a:solidFill>
                <a:latin typeface="Arial" charset="0"/>
                <a:cs typeface="Arial" charset="0"/>
              </a:rPr>
              <a:t>s discipline, God tells Hosea that He will eventually restore the nation in the following ways:</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Numerical growth (1:10a)</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Spiritual restoration (1:10b)</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National unification (1:11a)</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Civic centralization (1:11b)</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Territorial occupation (1:11c)</a:t>
            </a:r>
          </a:p>
          <a:p>
            <a:pPr lvl="1" defTabSz="914400" eaLnBrk="0" fontAlgn="base" hangingPunct="0">
              <a:spcBef>
                <a:spcPts val="300"/>
              </a:spcBef>
              <a:spcAft>
                <a:spcPts val="300"/>
              </a:spcAft>
              <a:buFont typeface="Symbol" charset="0"/>
              <a:buChar char="·"/>
            </a:pPr>
            <a:r>
              <a:rPr lang="en-US" b="1">
                <a:solidFill>
                  <a:srgbClr val="000000"/>
                </a:solidFill>
                <a:latin typeface="Arial" charset="0"/>
                <a:cs typeface="Arial" charset="0"/>
              </a:rPr>
              <a:t>  Divine blessing (2:1)</a:t>
            </a:r>
          </a:p>
          <a:p>
            <a:pPr defTabSz="914400" eaLnBrk="0" fontAlgn="base" hangingPunct="0">
              <a:spcBef>
                <a:spcPct val="0"/>
              </a:spcBef>
              <a:spcAft>
                <a:spcPct val="0"/>
              </a:spcAft>
            </a:pPr>
            <a:endParaRPr lang="en-US" sz="1100" b="1">
              <a:solidFill>
                <a:srgbClr val="000000"/>
              </a:solidFill>
              <a:latin typeface="Arial" charset="0"/>
              <a:cs typeface="Arial" charset="0"/>
            </a:endParaRPr>
          </a:p>
          <a:p>
            <a:pPr defTabSz="914400" eaLnBrk="0" fontAlgn="base" hangingPunct="0">
              <a:spcBef>
                <a:spcPct val="0"/>
              </a:spcBef>
              <a:spcAft>
                <a:spcPct val="0"/>
              </a:spcAft>
            </a:pPr>
            <a:r>
              <a:rPr lang="en-US" b="1">
                <a:solidFill>
                  <a:srgbClr val="000000"/>
                </a:solidFill>
                <a:latin typeface="Arial" charset="0"/>
                <a:cs typeface="Arial" charset="0"/>
              </a:rPr>
              <a:t>These promises have not been fulfilled yet. Texts like these show God makes these types of promises about a literal future kingdom where Israel will occupy the land in peace and experience God</a:t>
            </a:r>
            <a:r>
              <a:rPr lang="fr-FR" altLang="ja-JP" b="1">
                <a:solidFill>
                  <a:srgbClr val="000000"/>
                </a:solidFill>
                <a:latin typeface="Arial" charset="0"/>
                <a:cs typeface="Arial" charset="0"/>
              </a:rPr>
              <a:t>'</a:t>
            </a:r>
            <a:r>
              <a:rPr lang="en-US" b="1">
                <a:solidFill>
                  <a:srgbClr val="000000"/>
                </a:solidFill>
                <a:latin typeface="Arial" charset="0"/>
                <a:cs typeface="Arial" charset="0"/>
              </a:rPr>
              <a:t>s blessings. If you don</a:t>
            </a:r>
            <a:r>
              <a:rPr lang="fr-FR" b="1">
                <a:solidFill>
                  <a:srgbClr val="000000"/>
                </a:solidFill>
                <a:latin typeface="Arial" charset="0"/>
                <a:cs typeface="Arial" charset="0"/>
              </a:rPr>
              <a:t>'</a:t>
            </a:r>
            <a:r>
              <a:rPr lang="en-US" b="1">
                <a:solidFill>
                  <a:srgbClr val="000000"/>
                </a:solidFill>
                <a:latin typeface="Arial" charset="0"/>
                <a:cs typeface="Arial" charset="0"/>
              </a:rPr>
              <a:t>t believe in a millennium, you have to ignore these passages or say that they have already been fulfilled in history or are going to be fulfilled in the church.</a:t>
            </a: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en-US" sz="2800" i="1" dirty="0">
                <a:solidFill>
                  <a:srgbClr val="EAEAEA"/>
                </a:solidFill>
                <a:effectLst>
                  <a:outerShdw blurRad="38100" dist="38100" dir="2700000" algn="tl">
                    <a:srgbClr val="000000"/>
                  </a:outerShdw>
                </a:effectLst>
                <a:latin typeface="Arial" charset="0"/>
                <a:ea typeface="ＭＳ Ｐゴシック" charset="0"/>
              </a:rPr>
              <a:t>Israel</a:t>
            </a:r>
            <a:r>
              <a:rPr lang="fr-FR" sz="2800" i="1" dirty="0">
                <a:solidFill>
                  <a:srgbClr val="EAEAEA"/>
                </a:solidFill>
                <a:effectLst>
                  <a:outerShdw blurRad="38100" dist="38100" dir="2700000" algn="tl">
                    <a:srgbClr val="000000"/>
                  </a:outerShdw>
                </a:effectLst>
                <a:latin typeface="Arial" charset="0"/>
                <a:ea typeface="ＭＳ Ｐゴシック" charset="0"/>
              </a:rPr>
              <a:t>'</a:t>
            </a:r>
            <a:r>
              <a:rPr lang="en-US" sz="2800" i="1" dirty="0">
                <a:solidFill>
                  <a:srgbClr val="EAEAEA"/>
                </a:solidFill>
                <a:effectLst>
                  <a:outerShdw blurRad="38100" dist="38100" dir="2700000" algn="tl">
                    <a:srgbClr val="000000"/>
                  </a:outerShdw>
                </a:effectLst>
                <a:latin typeface="Arial" charset="0"/>
                <a:ea typeface="ＭＳ Ｐゴシック" charset="0"/>
              </a:rPr>
              <a:t>s Future Restoration (1:10–2:1)</a:t>
            </a:r>
            <a:endParaRPr lang="en-US" sz="2400" i="1" dirty="0">
              <a:solidFill>
                <a:srgbClr val="EAEAEA"/>
              </a:solidFill>
              <a:effectLst>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569</a:t>
            </a:r>
          </a:p>
        </p:txBody>
      </p:sp>
      <p:pic>
        <p:nvPicPr>
          <p:cNvPr id="2652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53013" y="1341438"/>
            <a:ext cx="4064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0853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8" end="8"/>
                                            </p:txEl>
                                          </p:spTgt>
                                        </p:tgtEl>
                                        <p:attrNameLst>
                                          <p:attrName>style.visibility</p:attrName>
                                        </p:attrNameLst>
                                      </p:cBhvr>
                                      <p:to>
                                        <p:strVal val="visible"/>
                                      </p:to>
                                    </p:set>
                                    <p:anim calcmode="lin" valueType="num">
                                      <p:cBhvr additive="base">
                                        <p:cTn id="37" dur="500" fill="hold"/>
                                        <p:tgtEl>
                                          <p:spTgt spid="1433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2</a:t>
            </a:r>
          </a:p>
        </p:txBody>
      </p:sp>
    </p:spTree>
    <p:extLst>
      <p:ext uri="{BB962C8B-B14F-4D97-AF65-F5344CB8AC3E}">
        <p14:creationId xmlns:p14="http://schemas.microsoft.com/office/powerpoint/2010/main" val="38872179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en-US" sz="3200" b="1" dirty="0">
                <a:solidFill>
                  <a:srgbClr val="FFFFFF"/>
                </a:solidFill>
                <a:effectLst>
                  <a:glow rad="228600">
                    <a:srgbClr val="000000"/>
                  </a:glow>
                </a:effectLst>
                <a:latin typeface="Arial" charset="0"/>
                <a:ea typeface="MS PGothic" charset="0"/>
              </a:rPr>
              <a:t>"In that day you will call your brothers Ammi—‘My people.’ And you will call your sisters Ruhamah—‘The ones I love.’</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 NLT</a:t>
            </a: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47806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"But now bring charges against Israel</a:t>
            </a:r>
            <a:br>
              <a:rPr lang="en-US" sz="3200" b="1" dirty="0">
                <a:solidFill>
                  <a:srgbClr val="FFFFFF"/>
                </a:solidFill>
                <a:effectLst>
                  <a:glow rad="228600">
                    <a:srgbClr val="000000"/>
                  </a:glow>
                </a:effectLst>
                <a:latin typeface="Arial" charset="0"/>
                <a:ea typeface="MS PGothic" charset="0"/>
              </a:rPr>
            </a:br>
            <a:r>
              <a:rPr lang="en-US" sz="3200" b="1" dirty="0">
                <a:solidFill>
                  <a:srgbClr val="FFFFFF"/>
                </a:solidFill>
                <a:effectLst>
                  <a:glow rad="228600">
                    <a:srgbClr val="000000"/>
                  </a:glow>
                </a:effectLst>
                <a:latin typeface="Arial" charset="0"/>
                <a:ea typeface="MS PGothic" charset="0"/>
              </a:rPr>
              <a:t>—your mother—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t>
            </a:r>
            <a:r>
              <a:rPr lang="en-US" sz="3200" b="1" dirty="0">
                <a:solidFill>
                  <a:srgbClr val="FFFF00"/>
                </a:solidFill>
                <a:effectLst>
                  <a:glow rad="228600">
                    <a:srgbClr val="000000"/>
                  </a:glow>
                </a:effectLst>
                <a:latin typeface="Arial" charset="0"/>
                <a:ea typeface="MS PGothic" charset="0"/>
              </a:rPr>
              <a:t>for she is no longer my wife,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00"/>
                </a:solidFill>
                <a:effectLst>
                  <a:glow rad="228600">
                    <a:srgbClr val="000000"/>
                  </a:glow>
                </a:effectLst>
                <a:latin typeface="Arial" charset="0"/>
                <a:ea typeface="MS PGothic" charset="0"/>
              </a:rPr>
              <a:t>and I am no longer her husband</a:t>
            </a:r>
            <a:r>
              <a:rPr lang="en-US" sz="3200" b="1" dirty="0">
                <a:solidFill>
                  <a:srgbClr val="FFFFFF"/>
                </a:solidFill>
                <a:effectLst>
                  <a:glow rad="228600">
                    <a:srgbClr val="000000"/>
                  </a:glow>
                </a:effectLst>
                <a:latin typeface="Arial" charset="0"/>
                <a:ea typeface="MS PGothic" charset="0"/>
              </a:rPr>
              <a:t>.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Tell her to remove the prostitute</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s makeup from her face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and the clothing that exposes her breasts.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baseline="30000" dirty="0">
                <a:solidFill>
                  <a:srgbClr val="FFFFFF"/>
                </a:solidFill>
                <a:effectLst>
                  <a:glow rad="228600">
                    <a:srgbClr val="000000"/>
                  </a:glow>
                </a:effectLst>
                <a:latin typeface="Arial" charset="0"/>
                <a:ea typeface="MS PGothic" charset="0"/>
              </a:rPr>
              <a:t>3</a:t>
            </a:r>
            <a:r>
              <a:rPr lang="en-US" sz="3200" b="1" dirty="0">
                <a:solidFill>
                  <a:srgbClr val="FFFFFF"/>
                </a:solidFill>
                <a:effectLst>
                  <a:glow rad="228600">
                    <a:srgbClr val="000000"/>
                  </a:glow>
                </a:effectLst>
                <a:latin typeface="Arial" charset="0"/>
                <a:ea typeface="MS PGothic" charset="0"/>
              </a:rPr>
              <a:t> Otherwise, I will strip her as naked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as she was on the day she was born.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I will leave her to die of thirst, </a:t>
            </a:r>
          </a:p>
          <a:p>
            <a:pPr algn="ctr" eaLnBrk="0" fontAlgn="base" hangingPunct="0">
              <a:lnSpc>
                <a:spcPct val="95000"/>
              </a:lnSpc>
              <a:spcBef>
                <a:spcPct val="0"/>
              </a:spcBef>
              <a:spcAft>
                <a:spcPct val="0"/>
              </a:spcAft>
              <a:buClr>
                <a:srgbClr val="000000"/>
              </a:buClr>
              <a:buSzPct val="100000"/>
              <a:buFont typeface="Times New Roman" charset="0"/>
              <a:buNone/>
              <a:defRPr/>
            </a:pPr>
            <a:r>
              <a:rPr lang="en-US" sz="3200" b="1" dirty="0">
                <a:solidFill>
                  <a:srgbClr val="FFFFFF"/>
                </a:solidFill>
                <a:effectLst>
                  <a:glow rad="228600">
                    <a:srgbClr val="000000"/>
                  </a:glow>
                </a:effectLst>
                <a:latin typeface="Arial" charset="0"/>
                <a:ea typeface="MS PGothic" charset="0"/>
              </a:rPr>
              <a:t>		 as in a dry and barren wilderness."</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2:2-3 NLT</a:t>
            </a:r>
          </a:p>
        </p:txBody>
      </p:sp>
    </p:spTree>
    <p:extLst>
      <p:ext uri="{BB962C8B-B14F-4D97-AF65-F5344CB8AC3E}">
        <p14:creationId xmlns:p14="http://schemas.microsoft.com/office/powerpoint/2010/main" val="1760932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Hosea divorce_pi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en-US">
                <a:effectLst>
                  <a:outerShdw blurRad="38100" dist="38100" dir="2700000" algn="tl">
                    <a:srgbClr val="FFFFFF"/>
                  </a:outerShdw>
                </a:effectLst>
                <a:latin typeface="Arial" charset="0"/>
                <a:ea typeface="ＭＳ Ｐゴシック" charset="0"/>
              </a:rPr>
              <a:t>Did Hosea Divorce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574</a:t>
            </a:r>
          </a:p>
        </p:txBody>
      </p:sp>
    </p:spTree>
    <p:extLst>
      <p:ext uri="{BB962C8B-B14F-4D97-AF65-F5344CB8AC3E}">
        <p14:creationId xmlns:p14="http://schemas.microsoft.com/office/powerpoint/2010/main" val="2560406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osea weird-divorce-stories-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33400" y="4267200"/>
            <a:ext cx="7772400" cy="1676400"/>
          </a:xfrm>
        </p:spPr>
        <p:txBody>
          <a:bodyPr/>
          <a:lstStyle/>
          <a:p>
            <a:pPr>
              <a:defRPr/>
            </a:pPr>
            <a:r>
              <a:rPr lang="en-US">
                <a:effectLst>
                  <a:outerShdw blurRad="38100" dist="38100" dir="2700000" algn="tl">
                    <a:srgbClr val="FFFFFF"/>
                  </a:outerShdw>
                </a:effectLst>
                <a:latin typeface="Arial" charset="0"/>
                <a:ea typeface="ＭＳ Ｐゴシック" charset="0"/>
              </a:rPr>
              <a:t>Arguments For &amp; Against Hosea Divorcing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a:solidFill>
                  <a:srgbClr val="000000"/>
                </a:solidFill>
                <a:effectLst>
                  <a:outerShdw blurRad="38100" dist="38100" dir="2700000" algn="tl">
                    <a:srgbClr val="FFFFFF"/>
                  </a:outerShdw>
                </a:effectLst>
                <a:latin typeface="Arial" charset="0"/>
                <a:cs typeface="Arial" charset="0"/>
              </a:rPr>
              <a:t>574</a:t>
            </a:r>
          </a:p>
        </p:txBody>
      </p:sp>
      <p:pic>
        <p:nvPicPr>
          <p:cNvPr id="268292" name="Picture 5" descr="hosea divor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86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loyal?</a:t>
            </a: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en-US" sz="3200" b="1" dirty="0">
                <a:solidFill>
                  <a:srgbClr val="FFFFFF"/>
                </a:solidFill>
                <a:effectLst>
                  <a:glow rad="228600">
                    <a:srgbClr val="000000"/>
                  </a:glow>
                </a:effectLst>
                <a:latin typeface="Arial" charset="0"/>
                <a:ea typeface="MS PGothic" charset="0"/>
              </a:rPr>
              <a:t>"Their mother is a shameless prostitute and became pregnant in a shameful way. She said, </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I</a:t>
            </a:r>
            <a:r>
              <a:rPr lang="fr-FR" sz="3200" b="1" dirty="0">
                <a:solidFill>
                  <a:srgbClr val="FFFFFF"/>
                </a:solidFill>
                <a:effectLst>
                  <a:glow rad="228600">
                    <a:srgbClr val="000000"/>
                  </a:glow>
                </a:effectLst>
                <a:latin typeface="Arial" charset="0"/>
                <a:ea typeface="MS PGothic" charset="0"/>
              </a:rPr>
              <a:t>'</a:t>
            </a:r>
            <a:r>
              <a:rPr lang="en-US" sz="3200" b="1" dirty="0" err="1">
                <a:solidFill>
                  <a:srgbClr val="FFFFFF"/>
                </a:solidFill>
                <a:effectLst>
                  <a:glow rad="228600">
                    <a:srgbClr val="000000"/>
                  </a:glow>
                </a:effectLst>
                <a:latin typeface="Arial" charset="0"/>
                <a:ea typeface="MS PGothic" charset="0"/>
              </a:rPr>
              <a:t>ll</a:t>
            </a:r>
            <a:r>
              <a:rPr lang="en-US" sz="3200" b="1" dirty="0">
                <a:solidFill>
                  <a:srgbClr val="FFFFFF"/>
                </a:solidFill>
                <a:effectLst>
                  <a:glow rad="228600">
                    <a:srgbClr val="000000"/>
                  </a:glow>
                </a:effectLst>
                <a:latin typeface="Arial" charset="0"/>
                <a:ea typeface="MS PGothic" charset="0"/>
              </a:rPr>
              <a:t> run after other lovers and sell myself to them for food and water, for clothing of wool and linen, and for olive oil and drinks.</a:t>
            </a:r>
            <a:r>
              <a:rPr lang="fr-FR" sz="3200" b="1" dirty="0">
                <a:solidFill>
                  <a:srgbClr val="FFFFFF"/>
                </a:solidFill>
                <a:effectLst>
                  <a:glow rad="228600">
                    <a:srgbClr val="000000"/>
                  </a:glow>
                </a:effectLst>
                <a:latin typeface="Arial" charset="0"/>
                <a:ea typeface="MS PGothic" charset="0"/>
              </a:rPr>
              <a:t>'</a:t>
            </a:r>
            <a:r>
              <a:rPr lang="en-US" sz="3200" b="1" dirty="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2:5 NLT</a:t>
            </a:r>
          </a:p>
        </p:txBody>
      </p:sp>
    </p:spTree>
    <p:extLst>
      <p:ext uri="{BB962C8B-B14F-4D97-AF65-F5344CB8AC3E}">
        <p14:creationId xmlns:p14="http://schemas.microsoft.com/office/powerpoint/2010/main" val="177447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2:14</a:t>
            </a:r>
          </a:p>
        </p:txBody>
      </p:sp>
      <p:pic>
        <p:nvPicPr>
          <p:cNvPr id="4" name="Picture 3"/>
          <p:cNvPicPr>
            <a:picLocks noChangeAspect="1"/>
          </p:cNvPicPr>
          <p:nvPr/>
        </p:nvPicPr>
        <p:blipFill>
          <a:blip r:embed="rId3"/>
          <a:stretch>
            <a:fillRect/>
          </a:stretch>
        </p:blipFill>
        <p:spPr>
          <a:xfrm>
            <a:off x="0" y="-1"/>
            <a:ext cx="9141018" cy="5223439"/>
          </a:xfrm>
          <a:prstGeom prst="rect">
            <a:avLst/>
          </a:prstGeom>
        </p:spPr>
      </p:pic>
    </p:spTree>
    <p:extLst>
      <p:ext uri="{BB962C8B-B14F-4D97-AF65-F5344CB8AC3E}">
        <p14:creationId xmlns:p14="http://schemas.microsoft.com/office/powerpoint/2010/main" val="3678721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0"/>
          <p:cNvSpPr>
            <a:spLocks noGrp="1" noChangeArrowheads="1"/>
          </p:cNvSpPr>
          <p:nvPr>
            <p:ph type="title"/>
          </p:nvPr>
        </p:nvSpPr>
        <p:spPr/>
        <p:txBody>
          <a:bodyPr/>
          <a:lstStyle/>
          <a:p>
            <a:pPr eaLnBrk="1" hangingPunct="1"/>
            <a:r>
              <a:rPr lang="en-US">
                <a:latin typeface="Comic Sans MS" charset="0"/>
              </a:rPr>
              <a:t>Purpose of the Prophetic Books</a:t>
            </a:r>
          </a:p>
        </p:txBody>
      </p:sp>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sp>
        <p:nvSpPr>
          <p:cNvPr id="36871" name="Oval 7"/>
          <p:cNvSpPr>
            <a:spLocks noChangeArrowheads="1"/>
          </p:cNvSpPr>
          <p:nvPr/>
        </p:nvSpPr>
        <p:spPr bwMode="auto">
          <a:xfrm>
            <a:off x="3200400"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4" name="Oval 10"/>
          <p:cNvSpPr>
            <a:spLocks noChangeArrowheads="1"/>
          </p:cNvSpPr>
          <p:nvPr/>
        </p:nvSpPr>
        <p:spPr bwMode="auto">
          <a:xfrm>
            <a:off x="3352800"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5" name="Text Box 11"/>
          <p:cNvSpPr txBox="1">
            <a:spLocks noChangeArrowheads="1"/>
          </p:cNvSpPr>
          <p:nvPr/>
        </p:nvSpPr>
        <p:spPr bwMode="auto">
          <a:xfrm>
            <a:off x="6011863" y="5557838"/>
            <a:ext cx="318928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Gen. 12:1-3; 15:18</a:t>
            </a:r>
          </a:p>
        </p:txBody>
      </p:sp>
      <p:sp>
        <p:nvSpPr>
          <p:cNvPr id="36876" name="Text Box 12"/>
          <p:cNvSpPr txBox="1">
            <a:spLocks noChangeArrowheads="1"/>
          </p:cNvSpPr>
          <p:nvPr/>
        </p:nvSpPr>
        <p:spPr bwMode="auto">
          <a:xfrm>
            <a:off x="7089775" y="5934075"/>
            <a:ext cx="211137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Unconditional</a:t>
            </a:r>
          </a:p>
        </p:txBody>
      </p:sp>
      <p:sp>
        <p:nvSpPr>
          <p:cNvPr id="36877" name="Text Box 13"/>
          <p:cNvSpPr txBox="1">
            <a:spLocks noChangeArrowheads="1"/>
          </p:cNvSpPr>
          <p:nvPr/>
        </p:nvSpPr>
        <p:spPr bwMode="auto">
          <a:xfrm>
            <a:off x="7867650" y="6308725"/>
            <a:ext cx="13335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Blessing</a:t>
            </a:r>
          </a:p>
        </p:txBody>
      </p:sp>
      <p:sp>
        <p:nvSpPr>
          <p:cNvPr id="36878" name="Text Box 14"/>
          <p:cNvSpPr txBox="1">
            <a:spLocks noChangeArrowheads="1"/>
          </p:cNvSpPr>
          <p:nvPr/>
        </p:nvSpPr>
        <p:spPr bwMode="auto">
          <a:xfrm>
            <a:off x="71438" y="5589588"/>
            <a:ext cx="2900362"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Deut. 28; Lev. 26</a:t>
            </a:r>
          </a:p>
        </p:txBody>
      </p:sp>
      <p:sp>
        <p:nvSpPr>
          <p:cNvPr id="36879" name="Text Box 15"/>
          <p:cNvSpPr txBox="1">
            <a:spLocks noChangeArrowheads="1"/>
          </p:cNvSpPr>
          <p:nvPr/>
        </p:nvSpPr>
        <p:spPr bwMode="auto">
          <a:xfrm>
            <a:off x="71438" y="5965825"/>
            <a:ext cx="175895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59702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Judgment</a:t>
            </a:r>
          </a:p>
        </p:txBody>
      </p:sp>
      <p:sp>
        <p:nvSpPr>
          <p:cNvPr id="112653" name="Text Box 17"/>
          <p:cNvSpPr txBox="1">
            <a:spLocks noChangeArrowheads="1"/>
          </p:cNvSpPr>
          <p:nvPr/>
        </p:nvSpPr>
        <p:spPr bwMode="auto">
          <a:xfrm>
            <a:off x="8458200" y="0"/>
            <a:ext cx="7620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000000"/>
                </a:solidFill>
                <a:latin typeface="Comic Sans MS" charset="0"/>
              </a:rPr>
              <a:t>440</a:t>
            </a:r>
            <a:endParaRPr lang="en-US">
              <a:solidFill>
                <a:srgbClr val="000000"/>
              </a:solidFill>
              <a:latin typeface="Comic Sans MS" charset="0"/>
            </a:endParaRPr>
          </a:p>
        </p:txBody>
      </p:sp>
      <p:sp>
        <p:nvSpPr>
          <p:cNvPr id="36882" name="Text Box 18"/>
          <p:cNvSpPr txBox="1">
            <a:spLocks noChangeArrowheads="1"/>
          </p:cNvSpPr>
          <p:nvPr/>
        </p:nvSpPr>
        <p:spPr bwMode="auto">
          <a:xfrm>
            <a:off x="6042025" y="5181600"/>
            <a:ext cx="315912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Abrahamic Covenant</a:t>
            </a:r>
          </a:p>
        </p:txBody>
      </p:sp>
      <p:sp>
        <p:nvSpPr>
          <p:cNvPr id="36883" name="Text Box 19"/>
          <p:cNvSpPr txBox="1">
            <a:spLocks noChangeArrowheads="1"/>
          </p:cNvSpPr>
          <p:nvPr/>
        </p:nvSpPr>
        <p:spPr bwMode="auto">
          <a:xfrm>
            <a:off x="71438" y="5213350"/>
            <a:ext cx="260508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Mosaic Covenant</a:t>
            </a:r>
          </a:p>
        </p:txBody>
      </p:sp>
      <p:sp>
        <p:nvSpPr>
          <p:cNvPr id="112656" name="Rectangle 20"/>
          <p:cNvSpPr txBox="1">
            <a:spLocks noChangeArrowheads="1"/>
          </p:cNvSpPr>
          <p:nvPr/>
        </p:nvSpPr>
        <p:spPr bwMode="auto">
          <a:xfrm>
            <a:off x="10528300" y="509588"/>
            <a:ext cx="8594725" cy="85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300">
                <a:solidFill>
                  <a:srgbClr val="000000"/>
                </a:solidFill>
                <a:latin typeface="Comic Sans MS" charset="0"/>
                <a:ea typeface="MS PGothic" charset="0"/>
                <a:cs typeface="Geneva" charset="0"/>
              </a:rPr>
              <a:t>Purpose of the Prophetic Books</a:t>
            </a:r>
          </a:p>
        </p:txBody>
      </p:sp>
      <p:pic>
        <p:nvPicPr>
          <p:cNvPr id="112657" name="Picture 4"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6775" y="14288"/>
            <a:ext cx="9371013" cy="6943725"/>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9" name="Text Box 11"/>
          <p:cNvSpPr txBox="1">
            <a:spLocks noChangeArrowheads="1"/>
          </p:cNvSpPr>
          <p:nvPr/>
        </p:nvSpPr>
        <p:spPr bwMode="auto">
          <a:xfrm>
            <a:off x="15917863" y="5684838"/>
            <a:ext cx="29924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40" name="Text Box 12"/>
          <p:cNvSpPr txBox="1">
            <a:spLocks noChangeArrowheads="1"/>
          </p:cNvSpPr>
          <p:nvPr/>
        </p:nvSpPr>
        <p:spPr bwMode="auto">
          <a:xfrm>
            <a:off x="16878300" y="6021388"/>
            <a:ext cx="2032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41" name="Text Box 13"/>
          <p:cNvSpPr txBox="1">
            <a:spLocks noChangeArrowheads="1"/>
          </p:cNvSpPr>
          <p:nvPr/>
        </p:nvSpPr>
        <p:spPr bwMode="auto">
          <a:xfrm>
            <a:off x="18110200" y="6357938"/>
            <a:ext cx="8001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zh-CN" altLang="en-US" b="1">
                <a:solidFill>
                  <a:srgbClr val="0033CC"/>
                </a:solidFill>
                <a:latin typeface="Comic Sans MS" charset="0"/>
                <a:cs typeface="SimSun" charset="0"/>
              </a:rPr>
              <a:t>祝福</a:t>
            </a:r>
          </a:p>
        </p:txBody>
      </p:sp>
      <p:sp>
        <p:nvSpPr>
          <p:cNvPr id="112661" name="Text Box 17"/>
          <p:cNvSpPr txBox="1">
            <a:spLocks noChangeArrowheads="1"/>
          </p:cNvSpPr>
          <p:nvPr/>
        </p:nvSpPr>
        <p:spPr bwMode="auto">
          <a:xfrm>
            <a:off x="18467388" y="14288"/>
            <a:ext cx="762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000000"/>
                </a:solidFill>
                <a:latin typeface="Comic Sans MS" charset="0"/>
                <a:ea typeface="MS PGothic" charset="0"/>
                <a:cs typeface="MS PGothic" charset="0"/>
              </a:rPr>
              <a:t>122</a:t>
            </a:r>
            <a:endParaRPr lang="en-US">
              <a:solidFill>
                <a:srgbClr val="000000"/>
              </a:solidFill>
              <a:latin typeface="Comic Sans MS" charset="0"/>
              <a:ea typeface="MS PGothic" charset="0"/>
              <a:cs typeface="MS PGothic" charset="0"/>
            </a:endParaRPr>
          </a:p>
        </p:txBody>
      </p:sp>
      <p:sp>
        <p:nvSpPr>
          <p:cNvPr id="43" name="Text Box 18"/>
          <p:cNvSpPr txBox="1">
            <a:spLocks noChangeArrowheads="1"/>
          </p:cNvSpPr>
          <p:nvPr/>
        </p:nvSpPr>
        <p:spPr bwMode="auto">
          <a:xfrm>
            <a:off x="15647988" y="5348288"/>
            <a:ext cx="326231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zh-CN" altLang="en-US" b="1">
                <a:solidFill>
                  <a:srgbClr val="0033CC"/>
                </a:solidFill>
                <a:latin typeface="Comic Sans MS" charset="0"/>
                <a:cs typeface="SimSun" charset="0"/>
              </a:rPr>
              <a:t>        亚伯拉罕的约</a:t>
            </a:r>
          </a:p>
        </p:txBody>
      </p:sp>
      <p:sp>
        <p:nvSpPr>
          <p:cNvPr id="112663" name="Text Box 17"/>
          <p:cNvSpPr txBox="1">
            <a:spLocks noChangeArrowheads="1"/>
          </p:cNvSpPr>
          <p:nvPr/>
        </p:nvSpPr>
        <p:spPr bwMode="auto">
          <a:xfrm>
            <a:off x="10528300" y="14288"/>
            <a:ext cx="6386513"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zh-CN" altLang="en-US" sz="3000" b="1">
                <a:solidFill>
                  <a:srgbClr val="000000"/>
                </a:solidFill>
                <a:latin typeface="Arial" charset="0"/>
                <a:cs typeface="SimSun" charset="0"/>
              </a:rPr>
              <a:t>先知书的目的</a:t>
            </a:r>
          </a:p>
        </p:txBody>
      </p:sp>
      <p:sp>
        <p:nvSpPr>
          <p:cNvPr id="112664" name="Text Box 19"/>
          <p:cNvSpPr txBox="1">
            <a:spLocks noChangeArrowheads="1"/>
          </p:cNvSpPr>
          <p:nvPr/>
        </p:nvSpPr>
        <p:spPr bwMode="auto">
          <a:xfrm>
            <a:off x="10213975" y="1017588"/>
            <a:ext cx="3313113"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defTabSz="914400" eaLnBrk="1" fontAlgn="base" hangingPunct="1">
              <a:spcBef>
                <a:spcPct val="50000"/>
              </a:spcBef>
              <a:spcAft>
                <a:spcPct val="0"/>
              </a:spcAft>
            </a:pPr>
            <a:r>
              <a:rPr lang="zh-CN" altLang="en-US" sz="1500">
                <a:solidFill>
                  <a:srgbClr val="000000"/>
                </a:solidFill>
                <a:latin typeface="Arial" charset="0"/>
                <a:cs typeface="SimSun" charset="0"/>
              </a:rPr>
              <a:t>先知信息的接受者</a:t>
            </a:r>
          </a:p>
          <a:p>
            <a:pPr algn="ctr" defTabSz="914400" eaLnBrk="1" fontAlgn="base" hangingPunct="1">
              <a:spcBef>
                <a:spcPct val="50000"/>
              </a:spcBef>
              <a:spcAft>
                <a:spcPct val="0"/>
              </a:spcAft>
            </a:pPr>
            <a:r>
              <a:rPr lang="zh-CN" altLang="en-US" sz="1500">
                <a:solidFill>
                  <a:srgbClr val="000000"/>
                </a:solidFill>
                <a:latin typeface="Arial" charset="0"/>
                <a:cs typeface="SimSun" charset="0"/>
              </a:rPr>
              <a:t>立约人</a:t>
            </a:r>
          </a:p>
        </p:txBody>
      </p:sp>
      <p:sp>
        <p:nvSpPr>
          <p:cNvPr id="112665" name="Text Box 20"/>
          <p:cNvSpPr txBox="1">
            <a:spLocks noChangeArrowheads="1"/>
          </p:cNvSpPr>
          <p:nvPr/>
        </p:nvSpPr>
        <p:spPr bwMode="auto">
          <a:xfrm>
            <a:off x="10080625" y="3686175"/>
            <a:ext cx="2058988"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12666" name="Text Box 22"/>
          <p:cNvSpPr txBox="1">
            <a:spLocks noChangeArrowheads="1"/>
          </p:cNvSpPr>
          <p:nvPr/>
        </p:nvSpPr>
        <p:spPr bwMode="auto">
          <a:xfrm>
            <a:off x="15090775" y="1017588"/>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defTabSz="914400" eaLnBrk="1" fontAlgn="base" hangingPunct="1">
              <a:spcBef>
                <a:spcPct val="50000"/>
              </a:spcBef>
              <a:spcAft>
                <a:spcPct val="0"/>
              </a:spcAft>
            </a:pPr>
            <a:r>
              <a:rPr lang="zh-CN" altLang="en-US" sz="1600">
                <a:solidFill>
                  <a:srgbClr val="000000"/>
                </a:solidFill>
                <a:latin typeface="Arial" charset="0"/>
                <a:cs typeface="SimSun" charset="0"/>
              </a:rPr>
              <a:t>先知信息的目的 </a:t>
            </a:r>
          </a:p>
          <a:p>
            <a:pPr algn="ctr" defTabSz="914400" eaLnBrk="1" fontAlgn="base" hangingPunct="1">
              <a:spcBef>
                <a:spcPct val="50000"/>
              </a:spcBef>
              <a:spcAft>
                <a:spcPct val="0"/>
              </a:spcAft>
            </a:pPr>
            <a:r>
              <a:rPr lang="zh-CN" altLang="en-US" sz="1600">
                <a:solidFill>
                  <a:srgbClr val="000000"/>
                </a:solidFill>
                <a:latin typeface="Arial" charset="0"/>
                <a:cs typeface="SimSun" charset="0"/>
              </a:rPr>
              <a:t>约定行为</a:t>
            </a:r>
          </a:p>
        </p:txBody>
      </p:sp>
      <p:sp>
        <p:nvSpPr>
          <p:cNvPr id="112667" name="Text Box 23"/>
          <p:cNvSpPr txBox="1">
            <a:spLocks noChangeArrowheads="1"/>
          </p:cNvSpPr>
          <p:nvPr/>
        </p:nvSpPr>
        <p:spPr bwMode="auto">
          <a:xfrm>
            <a:off x="12955588" y="3240088"/>
            <a:ext cx="2844800" cy="1214437"/>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defTabSz="914400" eaLnBrk="1" fontAlgn="base" hangingPunct="1">
              <a:spcBef>
                <a:spcPct val="50000"/>
              </a:spcBef>
              <a:spcAft>
                <a:spcPct val="0"/>
              </a:spcAft>
            </a:pPr>
            <a:r>
              <a:rPr lang="zh-CN" altLang="en-US" sz="2100">
                <a:solidFill>
                  <a:srgbClr val="000000"/>
                </a:solidFill>
                <a:latin typeface="Arial" charset="0"/>
                <a:cs typeface="SimSun" charset="0"/>
              </a:rPr>
              <a:t>约传教士</a:t>
            </a:r>
          </a:p>
        </p:txBody>
      </p:sp>
      <p:sp>
        <p:nvSpPr>
          <p:cNvPr id="112668" name="Text Box 24"/>
          <p:cNvSpPr txBox="1">
            <a:spLocks noChangeArrowheads="1"/>
          </p:cNvSpPr>
          <p:nvPr/>
        </p:nvSpPr>
        <p:spPr bwMode="auto">
          <a:xfrm>
            <a:off x="12249150" y="5434013"/>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defTabSz="914400" eaLnBrk="1" fontAlgn="base" hangingPunct="1">
              <a:spcBef>
                <a:spcPct val="50000"/>
              </a:spcBef>
              <a:spcAft>
                <a:spcPct val="0"/>
              </a:spcAft>
            </a:pPr>
            <a:r>
              <a:rPr lang="zh-CN" altLang="en-US" sz="1600">
                <a:solidFill>
                  <a:srgbClr val="000000"/>
                </a:solidFill>
                <a:latin typeface="Arial" charset="0"/>
                <a:cs typeface="SimSun" charset="0"/>
              </a:rPr>
              <a:t>先知信息的依据</a:t>
            </a:r>
          </a:p>
          <a:p>
            <a:pPr algn="ctr" defTabSz="914400" eaLnBrk="1" fontAlgn="base" hangingPunct="1">
              <a:spcBef>
                <a:spcPct val="50000"/>
              </a:spcBef>
              <a:spcAft>
                <a:spcPct val="0"/>
              </a:spcAft>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12669" name="Text Box 25"/>
          <p:cNvSpPr txBox="1">
            <a:spLocks noChangeArrowheads="1"/>
          </p:cNvSpPr>
          <p:nvPr/>
        </p:nvSpPr>
        <p:spPr bwMode="auto">
          <a:xfrm>
            <a:off x="16713200" y="3686175"/>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12670" name="Text Box 26"/>
          <p:cNvSpPr txBox="1">
            <a:spLocks noChangeArrowheads="1"/>
          </p:cNvSpPr>
          <p:nvPr/>
        </p:nvSpPr>
        <p:spPr bwMode="auto">
          <a:xfrm>
            <a:off x="12663488" y="2509838"/>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12671" name="Text Box 27"/>
          <p:cNvSpPr txBox="1">
            <a:spLocks noChangeArrowheads="1"/>
          </p:cNvSpPr>
          <p:nvPr/>
        </p:nvSpPr>
        <p:spPr bwMode="auto">
          <a:xfrm>
            <a:off x="15352713" y="2509838"/>
            <a:ext cx="893762"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53" name="Text Box 14"/>
          <p:cNvSpPr txBox="1">
            <a:spLocks noChangeArrowheads="1"/>
          </p:cNvSpPr>
          <p:nvPr/>
        </p:nvSpPr>
        <p:spPr bwMode="auto">
          <a:xfrm>
            <a:off x="10080625" y="5722938"/>
            <a:ext cx="2330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54" name="Text Box 15"/>
          <p:cNvSpPr txBox="1">
            <a:spLocks noChangeArrowheads="1"/>
          </p:cNvSpPr>
          <p:nvPr/>
        </p:nvSpPr>
        <p:spPr bwMode="auto">
          <a:xfrm>
            <a:off x="10080625" y="6026150"/>
            <a:ext cx="2062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b="1">
                <a:solidFill>
                  <a:srgbClr val="FF0000"/>
                </a:solidFill>
                <a:latin typeface="Comic Sans MS" charset="0"/>
                <a:cs typeface="SimSun" charset="0"/>
              </a:rPr>
              <a:t>有条件的</a:t>
            </a:r>
          </a:p>
        </p:txBody>
      </p:sp>
      <p:sp>
        <p:nvSpPr>
          <p:cNvPr id="55" name="Text Box 19"/>
          <p:cNvSpPr txBox="1">
            <a:spLocks noChangeArrowheads="1"/>
          </p:cNvSpPr>
          <p:nvPr/>
        </p:nvSpPr>
        <p:spPr bwMode="auto">
          <a:xfrm>
            <a:off x="10080625" y="5419725"/>
            <a:ext cx="1409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b="1">
                <a:solidFill>
                  <a:srgbClr val="FF0000"/>
                </a:solidFill>
                <a:latin typeface="Comic Sans MS" charset="0"/>
                <a:cs typeface="SimSun" charset="0"/>
              </a:rPr>
              <a:t>摩西的约</a:t>
            </a:r>
          </a:p>
        </p:txBody>
      </p:sp>
      <p:sp>
        <p:nvSpPr>
          <p:cNvPr id="56" name="Text Box 15"/>
          <p:cNvSpPr txBox="1">
            <a:spLocks noChangeArrowheads="1"/>
          </p:cNvSpPr>
          <p:nvPr/>
        </p:nvSpPr>
        <p:spPr bwMode="auto">
          <a:xfrm>
            <a:off x="10080625" y="6334125"/>
            <a:ext cx="2062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b="1">
                <a:solidFill>
                  <a:srgbClr val="FF0000"/>
                </a:solidFill>
                <a:latin typeface="Comic Sans MS" charset="0"/>
                <a:cs typeface="SimSun" charset="0"/>
              </a:rPr>
              <a:t>审判</a:t>
            </a:r>
          </a:p>
        </p:txBody>
      </p:sp>
    </p:spTree>
    <p:extLst>
      <p:ext uri="{BB962C8B-B14F-4D97-AF65-F5344CB8AC3E}">
        <p14:creationId xmlns:p14="http://schemas.microsoft.com/office/powerpoint/2010/main" val="1931732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5400" b="1" dirty="0">
                <a:solidFill>
                  <a:srgbClr val="FAFD00"/>
                </a:solidFill>
                <a:latin typeface="Times" pitchFamily="-112" charset="0"/>
                <a:ea typeface="ＭＳ Ｐゴシック" charset="0"/>
                <a:cs typeface="ＭＳ Ｐゴシック" charset="0"/>
              </a:rPr>
              <a:t>        Abrahamic Covenant</a:t>
            </a:r>
          </a:p>
          <a:p>
            <a:pPr algn="ctr" defTabSz="914400" eaLnBrk="0" fontAlgn="base" hangingPunct="0">
              <a:spcBef>
                <a:spcPct val="0"/>
              </a:spcBef>
              <a:spcAft>
                <a:spcPct val="0"/>
              </a:spcAft>
              <a:defRPr/>
            </a:pPr>
            <a:r>
              <a:rPr lang="en-US" sz="4400" b="1" i="1" dirty="0">
                <a:solidFill>
                  <a:srgbClr val="00FF00"/>
                </a:solidFill>
                <a:latin typeface="Times" pitchFamily="-112" charset="0"/>
                <a:ea typeface="ＭＳ Ｐゴシック" charset="0"/>
                <a:cs typeface="ＭＳ Ｐゴシック" charset="0"/>
              </a:rPr>
              <a:t>Gen. 12:1-3</a:t>
            </a:r>
          </a:p>
          <a:p>
            <a:pPr algn="ctr" defTabSz="914400" eaLnBrk="0" fontAlgn="base" hangingPunct="0">
              <a:spcBef>
                <a:spcPct val="0"/>
              </a:spcBef>
              <a:spcAft>
                <a:spcPct val="0"/>
              </a:spcAft>
              <a:defRPr/>
            </a:pPr>
            <a:endParaRPr lang="en-US" sz="3200" i="1" dirty="0">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endParaRPr lang="en-US" sz="3200" i="1" dirty="0">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dirty="0">
              <a:solidFill>
                <a:srgbClr val="00DFCA"/>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r>
              <a:rPr lang="en-US" sz="3600" dirty="0">
                <a:solidFill>
                  <a:srgbClr val="FAFD00"/>
                </a:solidFill>
                <a:latin typeface="Times" pitchFamily="-112" charset="0"/>
                <a:ea typeface="ＭＳ Ｐゴシック" charset="0"/>
                <a:cs typeface="ＭＳ Ｐゴシック" charset="0"/>
              </a:rPr>
              <a:t>        </a:t>
            </a:r>
            <a:r>
              <a:rPr lang="en-US" sz="3600" b="1" dirty="0">
                <a:solidFill>
                  <a:srgbClr val="FAFD00"/>
                </a:solidFill>
                <a:latin typeface="Times" pitchFamily="-112" charset="0"/>
                <a:ea typeface="ＭＳ Ｐゴシック" charset="0"/>
                <a:cs typeface="ＭＳ Ｐゴシック" charset="0"/>
              </a:rPr>
              <a:t>LAND              SEED     BLESSING</a:t>
            </a:r>
          </a:p>
        </p:txBody>
      </p:sp>
      <p:sp>
        <p:nvSpPr>
          <p:cNvPr id="35843"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4"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5"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6"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sp>
        <p:nvSpPr>
          <p:cNvPr id="35847"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grpSp>
        <p:nvGrpSpPr>
          <p:cNvPr id="339975" name="Group 8"/>
          <p:cNvGrpSpPr>
            <a:grpSpLocks/>
          </p:cNvGrpSpPr>
          <p:nvPr/>
        </p:nvGrpSpPr>
        <p:grpSpPr bwMode="auto">
          <a:xfrm>
            <a:off x="620713" y="160338"/>
            <a:ext cx="739775" cy="1430337"/>
            <a:chOff x="391" y="101"/>
            <a:chExt cx="466" cy="901"/>
          </a:xfrm>
        </p:grpSpPr>
        <p:sp>
          <p:nvSpPr>
            <p:cNvPr id="35849"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5850"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ahoma" pitchFamily="-110" charset="-52"/>
                <a:ea typeface="ＭＳ Ｐゴシック" charset="0"/>
                <a:cs typeface="ＭＳ Ｐゴシック" charset="0"/>
              </a:endParaRPr>
            </a:p>
          </p:txBody>
        </p:sp>
      </p:grpSp>
      <p:sp>
        <p:nvSpPr>
          <p:cNvPr id="35851" name="Text Box 11"/>
          <p:cNvSpPr txBox="1">
            <a:spLocks noChangeArrowheads="1"/>
          </p:cNvSpPr>
          <p:nvPr/>
        </p:nvSpPr>
        <p:spPr bwMode="auto">
          <a:xfrm>
            <a:off x="4114800" y="57594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UNCONDITIONAL</a:t>
            </a:r>
          </a:p>
        </p:txBody>
      </p:sp>
      <p:sp>
        <p:nvSpPr>
          <p:cNvPr id="35852"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ETERNAL</a:t>
            </a:r>
          </a:p>
        </p:txBody>
      </p:sp>
      <p:sp>
        <p:nvSpPr>
          <p:cNvPr id="35853" name="Rectangle 13"/>
          <p:cNvSpPr>
            <a:spLocks noChangeArrowheads="1"/>
          </p:cNvSpPr>
          <p:nvPr/>
        </p:nvSpPr>
        <p:spPr bwMode="auto">
          <a:xfrm>
            <a:off x="836613" y="4267200"/>
            <a:ext cx="2516187" cy="6413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00FF00"/>
                </a:solidFill>
                <a:effectLst>
                  <a:outerShdw blurRad="63500" dist="88900" dir="2700000" algn="tl" rotWithShape="0">
                    <a:srgbClr val="000000">
                      <a:alpha val="90000"/>
                    </a:srgbClr>
                  </a:outerShdw>
                </a:effectLst>
                <a:latin typeface="Times" pitchFamily="-112" charset="0"/>
                <a:ea typeface="ＭＳ Ｐゴシック" charset="0"/>
                <a:cs typeface="ＭＳ Ｐゴシック" charset="0"/>
              </a:rPr>
              <a:t>• LITERAL</a:t>
            </a:r>
          </a:p>
        </p:txBody>
      </p:sp>
      <p:sp>
        <p:nvSpPr>
          <p:cNvPr id="33997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pPr>
            <a:endParaRPr lang="en-US" sz="1600">
              <a:solidFill>
                <a:srgbClr val="FFFFFF"/>
              </a:solidFill>
              <a:latin typeface="Comic Sans MS" charset="0"/>
            </a:endParaRPr>
          </a:p>
        </p:txBody>
      </p:sp>
      <p:sp>
        <p:nvSpPr>
          <p:cNvPr id="35855" name="Text Box 15"/>
          <p:cNvSpPr txBox="1">
            <a:spLocks noChangeArrowheads="1"/>
          </p:cNvSpPr>
          <p:nvPr/>
        </p:nvSpPr>
        <p:spPr bwMode="auto">
          <a:xfrm>
            <a:off x="17859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12" charset="0"/>
                <a:ea typeface="ＭＳ Ｐゴシック" charset="0"/>
                <a:cs typeface="ＭＳ Ｐゴシック" charset="0"/>
              </a:rPr>
              <a:t>Gen. 13:15; Gen. 15</a:t>
            </a:r>
          </a:p>
        </p:txBody>
      </p:sp>
      <p:pic>
        <p:nvPicPr>
          <p:cNvPr id="339981"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998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88"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9989" name="Rectangle 24"/>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39990"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39991"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339992"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3"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4"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999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endParaRPr lang="en-US" sz="2000">
              <a:solidFill>
                <a:srgbClr val="FFA27C"/>
              </a:solidFill>
              <a:latin typeface="B VAG Rounded Bold" charset="0"/>
            </a:endParaRPr>
          </a:p>
        </p:txBody>
      </p:sp>
      <p:sp>
        <p:nvSpPr>
          <p:cNvPr id="339996"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a:solidFill>
                  <a:srgbClr val="FFFFFF"/>
                </a:solidFill>
                <a:latin typeface="Arial" charset="0"/>
              </a:rPr>
              <a:t>3</a:t>
            </a:r>
          </a:p>
        </p:txBody>
      </p:sp>
      <p:sp>
        <p:nvSpPr>
          <p:cNvPr id="3587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39998" name="Text Box 33"/>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charset="0"/>
              </a:rPr>
              <a:t>Handbook pg. 19-24</a:t>
            </a:r>
          </a:p>
        </p:txBody>
      </p:sp>
      <p:sp>
        <p:nvSpPr>
          <p:cNvPr id="339999" name="Rectangle 34"/>
          <p:cNvSpPr>
            <a:spLocks noGrp="1" noChangeArrowheads="1"/>
          </p:cNvSpPr>
          <p:nvPr>
            <p:ph type="title" idx="4294967295"/>
          </p:nvPr>
        </p:nvSpPr>
        <p:spPr bwMode="auto">
          <a:xfrm>
            <a:off x="4267200" y="0"/>
            <a:ext cx="48768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2000">
                <a:effectLst/>
                <a:latin typeface="Times" charset="0"/>
                <a:ea typeface="ＭＳ Ｐゴシック" charset="0"/>
                <a:cs typeface="ＭＳ Ｐゴシック" charset="0"/>
              </a:rPr>
              <a:t>Literal * Eternal * Unconditional</a:t>
            </a:r>
          </a:p>
        </p:txBody>
      </p:sp>
    </p:spTree>
    <p:extLst>
      <p:ext uri="{BB962C8B-B14F-4D97-AF65-F5344CB8AC3E}">
        <p14:creationId xmlns:p14="http://schemas.microsoft.com/office/powerpoint/2010/main" val="2257512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53">
                                            <p:txEl>
                                              <p:pRg st="0" end="0"/>
                                            </p:txEl>
                                          </p:spTgt>
                                        </p:tgtEl>
                                        <p:attrNameLst>
                                          <p:attrName>style.visibility</p:attrName>
                                        </p:attrNameLst>
                                      </p:cBhvr>
                                      <p:to>
                                        <p:strVal val="visible"/>
                                      </p:to>
                                    </p:set>
                                    <p:animEffect transition="in" filter="box(out)">
                                      <p:cBhvr>
                                        <p:cTn id="7" dur="500"/>
                                        <p:tgtEl>
                                          <p:spTgt spid="358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52">
                                            <p:txEl>
                                              <p:pRg st="0" end="0"/>
                                            </p:txEl>
                                          </p:spTgt>
                                        </p:tgtEl>
                                        <p:attrNameLst>
                                          <p:attrName>style.visibility</p:attrName>
                                        </p:attrNameLst>
                                      </p:cBhvr>
                                      <p:to>
                                        <p:strVal val="visible"/>
                                      </p:to>
                                    </p:set>
                                    <p:animEffect transition="in" filter="box(out)">
                                      <p:cBhvr>
                                        <p:cTn id="12" dur="500"/>
                                        <p:tgtEl>
                                          <p:spTgt spid="358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51">
                                            <p:txEl>
                                              <p:pRg st="0" end="0"/>
                                            </p:txEl>
                                          </p:spTgt>
                                        </p:tgtEl>
                                        <p:attrNameLst>
                                          <p:attrName>style.visibility</p:attrName>
                                        </p:attrNameLst>
                                      </p:cBhvr>
                                      <p:to>
                                        <p:strVal val="visible"/>
                                      </p:to>
                                    </p:set>
                                    <p:animEffect transition="in" filter="box(out)">
                                      <p:cBhvr>
                                        <p:cTn id="17" dur="500"/>
                                        <p:tgtEl>
                                          <p:spTgt spid="35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uild="p" autoUpdateAnimBg="0"/>
      <p:bldP spid="35852" grpId="0" build="p" autoUpdateAnimBg="0"/>
      <p:bldP spid="3585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b="1" dirty="0">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defTabSz="914400" fontAlgn="base">
              <a:spcBef>
                <a:spcPct val="50000"/>
              </a:spcBef>
              <a:spcAft>
                <a:spcPct val="0"/>
              </a:spcAft>
            </a:pPr>
            <a:r>
              <a:rPr lang="en-US" sz="7200">
                <a:solidFill>
                  <a:srgbClr val="FFFFFF"/>
                </a:solidFill>
                <a:latin typeface="Arial" charset="0"/>
                <a:ea typeface="ＭＳ Ｐゴシック" charset="0"/>
                <a:cs typeface="ＭＳ Ｐゴシック" charset="0"/>
              </a:rPr>
              <a:t>Exile</a:t>
            </a:r>
            <a:endParaRPr lang="en-US" sz="2800">
              <a:solidFill>
                <a:srgbClr val="000000"/>
              </a:solidFill>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fontAlgn="base">
              <a:spcBef>
                <a:spcPct val="50000"/>
              </a:spcBef>
              <a:spcAft>
                <a:spcPct val="0"/>
              </a:spcAft>
            </a:pPr>
            <a:r>
              <a:rPr lang="en-US" sz="5400" b="1" dirty="0">
                <a:solidFill>
                  <a:srgbClr val="000000"/>
                </a:solidFill>
                <a:latin typeface="Arial" charset="0"/>
                <a:ea typeface="ＭＳ Ｐゴシック" charset="0"/>
                <a:cs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5474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7922" name="Title 1"/>
          <p:cNvSpPr>
            <a:spLocks noGrp="1"/>
          </p:cNvSpPr>
          <p:nvPr>
            <p:ph type="title"/>
          </p:nvPr>
        </p:nvSpPr>
        <p:spPr>
          <a:xfrm>
            <a:off x="2123728" y="115888"/>
            <a:ext cx="7056784" cy="792162"/>
          </a:xfrm>
        </p:spPr>
        <p:txBody>
          <a:bodyPr/>
          <a:lstStyle/>
          <a:p>
            <a:pPr algn="l"/>
            <a:r>
              <a:rPr lang="en-US" sz="3600" b="1" dirty="0">
                <a:solidFill>
                  <a:srgbClr val="000090"/>
                </a:solidFill>
                <a:latin typeface="Arial" charset="0"/>
                <a:ea typeface="ＭＳ Ｐゴシック" charset="0"/>
              </a:rPr>
              <a:t>Blessings </a:t>
            </a:r>
            <a:r>
              <a:rPr lang="en-US" sz="3600" b="1" dirty="0">
                <a:solidFill>
                  <a:schemeClr val="bg1"/>
                </a:solidFill>
                <a:latin typeface="Arial" charset="0"/>
                <a:ea typeface="ＭＳ Ｐゴシック" charset="0"/>
              </a:rPr>
              <a:t>&amp;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Your towns and your fields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Your children and your crops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90"/>
                </a:solidFill>
                <a:latin typeface="Arial"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Your towns and your fields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Your children and your crops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They will lend to money to you, but you will not lend to them </a:t>
            </a:r>
            <a:br>
              <a:rPr lang="en-US" sz="2000" b="1">
                <a:solidFill>
                  <a:srgbClr val="FFFFFF"/>
                </a:solidFill>
                <a:latin typeface="Arial" charset="0"/>
                <a:cs typeface="Arial" charset="0"/>
              </a:rPr>
            </a:br>
            <a:r>
              <a:rPr lang="en-US" sz="2000" b="1">
                <a:solidFill>
                  <a:srgbClr val="FFFFFF"/>
                </a:solidFill>
                <a:latin typeface="Arial" charset="0"/>
                <a:cs typeface="Arial" charset="0"/>
              </a:rPr>
              <a:t>(44)</a:t>
            </a: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r>
              <a:rPr lang="en-US" sz="3600" b="1" dirty="0">
                <a:solidFill>
                  <a:srgbClr val="000090"/>
                </a:solidFill>
                <a:latin typeface="Arial" charset="0"/>
                <a:ea typeface="ＭＳ Ｐゴシック" charset="0"/>
              </a:rPr>
              <a:t>Deut. 28</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54680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529618" cy="6858000"/>
          </a:xfrm>
          <a:prstGeom prst="rect">
            <a:avLst/>
          </a:prstGeom>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2:16-17</a:t>
            </a:r>
          </a:p>
        </p:txBody>
      </p:sp>
    </p:spTree>
    <p:extLst>
      <p:ext uri="{BB962C8B-B14F-4D97-AF65-F5344CB8AC3E}">
        <p14:creationId xmlns:p14="http://schemas.microsoft.com/office/powerpoint/2010/main" val="51152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3</a:t>
            </a:r>
          </a:p>
        </p:txBody>
      </p:sp>
    </p:spTree>
    <p:extLst>
      <p:ext uri="{BB962C8B-B14F-4D97-AF65-F5344CB8AC3E}">
        <p14:creationId xmlns:p14="http://schemas.microsoft.com/office/powerpoint/2010/main" val="56151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Restoration</a:t>
            </a: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3:1 NLT</a:t>
            </a: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en-US" sz="2800" b="1">
                <a:solidFill>
                  <a:srgbClr val="FFFFFF"/>
                </a:solidFill>
                <a:latin typeface="Arial" charset="0"/>
                <a:ea typeface="MS PGothic" charset="0"/>
                <a:cs typeface="MS PGothic" charset="0"/>
              </a:rPr>
              <a:t>"Then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said to me,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Go and love your wife again, even though she commits adultery with another lover. This will illustrate that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still loves Israel, even though the people have turned to other gods and love to worship them.</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4210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1610435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3:2-3 NLT</a:t>
            </a: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pPr>
            <a:r>
              <a:rPr lang="en-US" sz="2800" b="1">
                <a:solidFill>
                  <a:srgbClr val="FFFFFF"/>
                </a:solidFill>
                <a:latin typeface="Arial" charset="0"/>
                <a:ea typeface="MS PGothic" charset="0"/>
                <a:cs typeface="MS PGothic" charset="0"/>
              </a:rPr>
              <a:t>"So I bought her back for fifteen pieces of silver and five bushels of barley and a measure of wine.  </a:t>
            </a:r>
            <a:r>
              <a:rPr lang="en-US" sz="2800" b="1" baseline="30000">
                <a:solidFill>
                  <a:srgbClr val="FFFFFF"/>
                </a:solidFill>
                <a:latin typeface="Arial" charset="0"/>
                <a:ea typeface="MS PGothic" charset="0"/>
                <a:cs typeface="MS PGothic" charset="0"/>
              </a:rPr>
              <a:t>3</a:t>
            </a:r>
            <a:r>
              <a:rPr lang="en-US" sz="2800" b="1">
                <a:solidFill>
                  <a:srgbClr val="FFFFFF"/>
                </a:solidFill>
                <a:latin typeface="Arial" charset="0"/>
                <a:ea typeface="MS PGothic" charset="0"/>
                <a:cs typeface="MS PGothic" charset="0"/>
              </a:rPr>
              <a:t>Then I said to her,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You must live in my house for many days and stop your prostitution. During this time, you will not have sexual relations with anyone, not even with me.</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138239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4419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b="1" dirty="0">
                <a:solidFill>
                  <a:srgbClr val="000000"/>
                </a:solidFill>
                <a:effectLst>
                  <a:outerShdw blurRad="38100" dist="38100" dir="2700000" algn="tl">
                    <a:srgbClr val="FFFFFF"/>
                  </a:outerShdw>
                </a:effectLst>
                <a:latin typeface="Arial" charset="0"/>
                <a:cs typeface="Arial" charset="0"/>
              </a:rPr>
              <a:t>GOMER THE HARLOT </a:t>
            </a:r>
            <a:br>
              <a:rPr lang="en-US" b="1" dirty="0">
                <a:solidFill>
                  <a:srgbClr val="000000"/>
                </a:solidFill>
                <a:effectLst>
                  <a:outerShdw blurRad="38100" dist="38100" dir="2700000" algn="tl">
                    <a:srgbClr val="FFFFFF"/>
                  </a:outerShdw>
                </a:effectLst>
                <a:latin typeface="Arial" charset="0"/>
                <a:cs typeface="Arial" charset="0"/>
              </a:rPr>
            </a:br>
            <a:r>
              <a:rPr lang="en-US" b="1" dirty="0">
                <a:solidFill>
                  <a:srgbClr val="000000"/>
                </a:solidFill>
                <a:effectLst>
                  <a:outerShdw blurRad="38100" dist="38100" dir="2700000" algn="tl">
                    <a:srgbClr val="FFFFFF"/>
                  </a:outerShdw>
                </a:effectLst>
                <a:latin typeface="Arial" charset="0"/>
                <a:cs typeface="Arial" charset="0"/>
              </a:rPr>
              <a:t>(Hos. 3:2)</a:t>
            </a:r>
          </a:p>
        </p:txBody>
      </p:sp>
      <p:sp>
        <p:nvSpPr>
          <p:cNvPr id="6148" name="Text Box 4"/>
          <p:cNvSpPr txBox="1">
            <a:spLocks noChangeArrowheads="1"/>
          </p:cNvSpPr>
          <p:nvPr/>
        </p:nvSpPr>
        <p:spPr bwMode="auto">
          <a:xfrm>
            <a:off x="5181600" y="228600"/>
            <a:ext cx="4038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b="1">
                <a:solidFill>
                  <a:srgbClr val="000000"/>
                </a:solidFill>
                <a:effectLst>
                  <a:outerShdw blurRad="38100" dist="38100" dir="2700000" algn="tl">
                    <a:srgbClr val="FFFFFF"/>
                  </a:outerShdw>
                </a:effectLst>
                <a:latin typeface="Arial" charset="0"/>
                <a:cs typeface="Arial" charset="0"/>
              </a:rPr>
              <a:t>ISRAEL THE HARLOT </a:t>
            </a:r>
            <a:br>
              <a:rPr lang="en-US" b="1">
                <a:solidFill>
                  <a:srgbClr val="000000"/>
                </a:solidFill>
                <a:effectLst>
                  <a:outerShdw blurRad="38100" dist="38100" dir="2700000" algn="tl">
                    <a:srgbClr val="FFFFFF"/>
                  </a:outerShdw>
                </a:effectLst>
                <a:latin typeface="Arial" charset="0"/>
                <a:cs typeface="Arial" charset="0"/>
              </a:rPr>
            </a:br>
            <a:r>
              <a:rPr lang="en-US" b="1">
                <a:solidFill>
                  <a:srgbClr val="000000"/>
                </a:solidFill>
                <a:effectLst>
                  <a:outerShdw blurRad="38100" dist="38100" dir="2700000" algn="tl">
                    <a:srgbClr val="FFFFFF"/>
                  </a:outerShdw>
                </a:effectLst>
                <a:latin typeface="Arial" charset="0"/>
                <a:cs typeface="Arial" charset="0"/>
              </a:rPr>
              <a:t>(cp. Jer. 3:1-5)</a:t>
            </a:r>
          </a:p>
        </p:txBody>
      </p:sp>
      <p:grpSp>
        <p:nvGrpSpPr>
          <p:cNvPr id="2" name="Group 13"/>
          <p:cNvGrpSpPr>
            <a:grpSpLocks/>
          </p:cNvGrpSpPr>
          <p:nvPr/>
        </p:nvGrpSpPr>
        <p:grpSpPr bwMode="auto">
          <a:xfrm>
            <a:off x="762000" y="838200"/>
            <a:ext cx="6024563" cy="1949450"/>
            <a:chOff x="762000" y="838200"/>
            <a:chExt cx="6024563" cy="1949450"/>
          </a:xfrm>
        </p:grpSpPr>
        <p:graphicFrame>
          <p:nvGraphicFramePr>
            <p:cNvPr id="273419" name="Object 3"/>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spid="_x0000_s6308" name="Clip" r:id="rId4" imgW="4584700" imgH="3263900" progId="MS_ClipArt_Gallery.2">
                    <p:embed/>
                  </p:oleObj>
                </mc:Choice>
                <mc:Fallback>
                  <p:oleObj name="Clip" r:id="rId4" imgW="4584700" imgH="32639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95408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15 Shekels of Silver</a:t>
              </a:r>
            </a:p>
          </p:txBody>
        </p:sp>
      </p:grpSp>
      <p:grpSp>
        <p:nvGrpSpPr>
          <p:cNvPr id="3" name="Group 14"/>
          <p:cNvGrpSpPr>
            <a:grpSpLocks/>
          </p:cNvGrpSpPr>
          <p:nvPr/>
        </p:nvGrpSpPr>
        <p:grpSpPr bwMode="auto">
          <a:xfrm>
            <a:off x="762000" y="2819400"/>
            <a:ext cx="5656263" cy="2073275"/>
            <a:chOff x="762000" y="2819400"/>
            <a:chExt cx="5656263" cy="2073275"/>
          </a:xfrm>
        </p:grpSpPr>
        <p:sp>
          <p:nvSpPr>
            <p:cNvPr id="6154" name="Text Box 10"/>
            <p:cNvSpPr txBox="1">
              <a:spLocks noChangeArrowheads="1"/>
            </p:cNvSpPr>
            <p:nvPr/>
          </p:nvSpPr>
          <p:spPr bwMode="auto">
            <a:xfrm>
              <a:off x="762000" y="3060700"/>
              <a:ext cx="3667125" cy="95408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2800" b="1">
                  <a:solidFill>
                    <a:srgbClr val="000000"/>
                  </a:solidFill>
                  <a:latin typeface="Arial" charset="0"/>
                  <a:cs typeface="Arial" charset="0"/>
                </a:rPr>
                <a:t>+   A Homer &amp; a Half of Barley</a:t>
              </a:r>
            </a:p>
          </p:txBody>
        </p:sp>
        <p:graphicFrame>
          <p:nvGraphicFramePr>
            <p:cNvPr id="273418" name="Object 2"/>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spid="_x0000_s6309" name="Clip" r:id="rId6" imgW="3352800" imgH="3467100" progId="MS_ClipArt_Gallery.2">
                    <p:embed/>
                  </p:oleObj>
                </mc:Choice>
                <mc:Fallback>
                  <p:oleObj name="Clip" r:id="rId6" imgW="3352800" imgH="34671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6158" name="Text Box 14"/>
          <p:cNvSpPr txBox="1">
            <a:spLocks noChangeArrowheads="1"/>
          </p:cNvSpPr>
          <p:nvPr/>
        </p:nvSpPr>
        <p:spPr bwMode="auto">
          <a:xfrm>
            <a:off x="893763" y="4953000"/>
            <a:ext cx="4059237" cy="5238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  1 Unfaithful Gomer</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8"/>
              </a:schemeClr>
            </a:outerShdw>
          </a:effectLst>
        </p:spPr>
        <p:txBody>
          <a:bodyPr wrap="none" anchor="ctr"/>
          <a:lstStyle/>
          <a:p>
            <a:pPr algn="ctr" defTabSz="914400" eaLnBrk="0" fontAlgn="base" hangingPunct="0">
              <a:spcBef>
                <a:spcPct val="0"/>
              </a:spcBef>
              <a:spcAft>
                <a:spcPct val="0"/>
              </a:spcAft>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Hosea 3:2</a:t>
            </a:r>
          </a:p>
        </p:txBody>
      </p:sp>
      <p:sp>
        <p:nvSpPr>
          <p:cNvPr id="70668" name="Title 13"/>
          <p:cNvSpPr>
            <a:spLocks noGrp="1"/>
          </p:cNvSpPr>
          <p:nvPr>
            <p:ph type="title" idx="4294967295"/>
          </p:nvPr>
        </p:nvSpPr>
        <p:spPr>
          <a:xfrm>
            <a:off x="609600" y="6096000"/>
            <a:ext cx="7772400" cy="762000"/>
          </a:xfrm>
        </p:spPr>
        <p:txBody>
          <a:bodyPr/>
          <a:lstStyle/>
          <a:p>
            <a:pPr>
              <a:defRPr/>
            </a:pPr>
            <a:r>
              <a:rPr lang="en-US">
                <a:effectLst>
                  <a:outerShdw blurRad="38100" dist="38100" dir="2700000" algn="tl">
                    <a:srgbClr val="FFFFFF"/>
                  </a:outerShdw>
                </a:effectLst>
                <a:latin typeface="Arial" charset="0"/>
                <a:ea typeface="ＭＳ Ｐゴシック" charset="0"/>
                <a:cs typeface="Arial" charset="0"/>
              </a:rPr>
              <a:t>The Redemption Price</a:t>
            </a:r>
          </a:p>
        </p:txBody>
      </p:sp>
    </p:spTree>
    <p:extLst>
      <p:ext uri="{BB962C8B-B14F-4D97-AF65-F5344CB8AC3E}">
        <p14:creationId xmlns:p14="http://schemas.microsoft.com/office/powerpoint/2010/main" val="800528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p:bldP spid="61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lnSpc>
                <a:spcPct val="95000"/>
              </a:lnSpc>
              <a:spcBef>
                <a:spcPct val="0"/>
              </a:spcBef>
              <a:spcAft>
                <a:spcPct val="0"/>
              </a:spcAft>
              <a:buClr>
                <a:srgbClr val="000000"/>
              </a:buClr>
              <a:buSzPct val="100000"/>
            </a:pPr>
            <a:r>
              <a:rPr lang="en-US" sz="2800" b="1">
                <a:solidFill>
                  <a:srgbClr val="FFFFFF"/>
                </a:solidFill>
                <a:latin typeface="Arial" charset="0"/>
                <a:ea typeface="MS PGothic" charset="0"/>
                <a:cs typeface="MS PGothic" charset="0"/>
              </a:rPr>
              <a:t>"This shows that Israel will go a long time without a king or prince, and without sacrifices, sacred pillars, priests, or even idols!  </a:t>
            </a:r>
            <a:r>
              <a:rPr lang="en-US" sz="2800" b="1" baseline="30000">
                <a:solidFill>
                  <a:srgbClr val="FFFFFF"/>
                </a:solidFill>
                <a:latin typeface="Arial" charset="0"/>
                <a:ea typeface="MS PGothic" charset="0"/>
                <a:cs typeface="MS PGothic" charset="0"/>
              </a:rPr>
              <a:t>5</a:t>
            </a:r>
            <a:r>
              <a:rPr lang="en-US" sz="2800" b="1">
                <a:solidFill>
                  <a:srgbClr val="FFFFFF"/>
                </a:solidFill>
                <a:latin typeface="Arial" charset="0"/>
                <a:ea typeface="MS PGothic" charset="0"/>
                <a:cs typeface="MS PGothic" charset="0"/>
              </a:rPr>
              <a:t>But afterward the people will return and devote themselves to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their God and to David</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s descendant, their king. In the last days, they will tremble in awe of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and of his goodness."</a:t>
            </a: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3:4-5 NLT</a:t>
            </a:r>
          </a:p>
        </p:txBody>
      </p:sp>
    </p:spTree>
    <p:extLst>
      <p:ext uri="{BB962C8B-B14F-4D97-AF65-F5344CB8AC3E}">
        <p14:creationId xmlns:p14="http://schemas.microsoft.com/office/powerpoint/2010/main" val="837892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71513" y="0"/>
            <a:ext cx="7862887" cy="914400"/>
          </a:xfrm>
          <a:solidFill>
            <a:srgbClr val="000000"/>
          </a:solidFill>
        </p:spPr>
        <p:txBody>
          <a:bodyPr/>
          <a:lstStyle/>
          <a:p>
            <a:r>
              <a:rPr lang="en-US" sz="3600">
                <a:solidFill>
                  <a:srgbClr val="EAEAEA"/>
                </a:solidFill>
                <a:latin typeface="Arial" charset="0"/>
                <a:ea typeface="ＭＳ Ｐゴシック" charset="0"/>
              </a:rPr>
              <a:t>The Meaning of </a:t>
            </a:r>
            <a:r>
              <a:rPr lang="en-US" sz="3600" i="1">
                <a:solidFill>
                  <a:srgbClr val="EAEAEA"/>
                </a:solidFill>
                <a:latin typeface="Arial" charset="0"/>
                <a:ea typeface="ＭＳ Ｐゴシック" charset="0"/>
              </a:rPr>
              <a:t>Hesed </a:t>
            </a:r>
            <a:r>
              <a:rPr lang="en-US" sz="6000">
                <a:solidFill>
                  <a:srgbClr val="EAEAEA"/>
                </a:solidFill>
                <a:latin typeface="Bwhebb" charset="0"/>
                <a:ea typeface="ＭＳ Ｐゴシック" charset="0"/>
                <a:cs typeface="ＭＳ Ｐゴシック" charset="0"/>
              </a:rPr>
              <a:t>ds,x,</a:t>
            </a:r>
            <a:endParaRPr lang="en-US">
              <a:solidFill>
                <a:srgbClr val="EAEAEA"/>
              </a:solidFill>
              <a:latin typeface="Bwhebb" charset="0"/>
              <a:ea typeface="ＭＳ Ｐゴシック" charset="0"/>
              <a:cs typeface="ＭＳ Ｐゴシック" charset="0"/>
            </a:endParaRPr>
          </a:p>
        </p:txBody>
      </p:sp>
      <p:sp>
        <p:nvSpPr>
          <p:cNvPr id="245762" name="Text Box 4"/>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000000"/>
                </a:solidFill>
                <a:latin typeface="Arial" charset="0"/>
                <a:cs typeface="Arial"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algn="ctr" defTabSz="914400" eaLnBrk="0" fontAlgn="base" hangingPunct="0">
              <a:spcBef>
                <a:spcPct val="0"/>
              </a:spcBef>
              <a:spcAft>
                <a:spcPct val="0"/>
              </a:spcAft>
              <a:defRPr/>
            </a:pPr>
            <a:r>
              <a:rPr lang="en-US" sz="3600" b="1" kern="0" dirty="0">
                <a:solidFill>
                  <a:srgbClr val="EAEAEA"/>
                </a:solidFill>
                <a:latin typeface="Arial"/>
                <a:ea typeface="ＭＳ Ｐゴシック" charset="0"/>
                <a:cs typeface="Arial"/>
              </a:rPr>
              <a:t>Key Word for Hosea: Loyal</a:t>
            </a: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600" b="1">
                <a:solidFill>
                  <a:srgbClr val="EAEAEA"/>
                </a:solidFill>
                <a:latin typeface="Arial" charset="0"/>
                <a:cs typeface="Arial" charset="0"/>
              </a:rPr>
              <a:t>Key Verse for Hosea:</a:t>
            </a:r>
            <a:endParaRPr lang="en-US" sz="1600" b="1">
              <a:solidFill>
                <a:srgbClr val="EAEAEA"/>
              </a:solidFill>
              <a:latin typeface="Arial" charset="0"/>
              <a:cs typeface="Arial" charset="0"/>
            </a:endParaRPr>
          </a:p>
          <a:p>
            <a:pPr algn="ctr" defTabSz="914400" eaLnBrk="0" fontAlgn="base" hangingPunct="0">
              <a:spcBef>
                <a:spcPct val="0"/>
              </a:spcBef>
              <a:spcAft>
                <a:spcPct val="0"/>
              </a:spcAft>
            </a:pPr>
            <a:endParaRPr lang="en-US" sz="1600" b="1">
              <a:solidFill>
                <a:srgbClr val="EAEAEA"/>
              </a:solidFill>
              <a:latin typeface="Arial" charset="0"/>
              <a:cs typeface="Arial" charset="0"/>
            </a:endParaRPr>
          </a:p>
          <a:p>
            <a:pPr algn="ctr" defTabSz="914400" eaLnBrk="0" fontAlgn="base" hangingPunct="0">
              <a:spcBef>
                <a:spcPct val="0"/>
              </a:spcBef>
              <a:spcAft>
                <a:spcPct val="0"/>
              </a:spcAft>
            </a:pPr>
            <a:r>
              <a:rPr lang="en-US" altLang="ja-JP" b="1">
                <a:solidFill>
                  <a:srgbClr val="EAEAEA"/>
                </a:solidFill>
                <a:latin typeface="Arial" charset="0"/>
                <a:cs typeface="Arial" charset="0"/>
              </a:rPr>
              <a:t>"</a:t>
            </a:r>
            <a:r>
              <a:rPr lang="en-US" b="1">
                <a:solidFill>
                  <a:srgbClr val="EAEAEA"/>
                </a:solidFill>
                <a:latin typeface="Arial" charset="0"/>
                <a:cs typeface="Arial" charset="0"/>
              </a:rPr>
              <a:t>At that time I will plant a crop of Israelites</a:t>
            </a:r>
          </a:p>
          <a:p>
            <a:pPr algn="ctr" defTabSz="914400" eaLnBrk="0" fontAlgn="base" hangingPunct="0">
              <a:spcBef>
                <a:spcPct val="0"/>
              </a:spcBef>
              <a:spcAft>
                <a:spcPct val="0"/>
              </a:spcAft>
            </a:pPr>
            <a:r>
              <a:rPr lang="en-US" b="1">
                <a:solidFill>
                  <a:srgbClr val="EAEAEA"/>
                </a:solidFill>
                <a:latin typeface="Arial" charset="0"/>
                <a:cs typeface="Arial" charset="0"/>
              </a:rPr>
              <a:t>and raise them for myself.</a:t>
            </a:r>
          </a:p>
          <a:p>
            <a:pPr algn="ctr" defTabSz="914400" eaLnBrk="0" fontAlgn="base" hangingPunct="0">
              <a:spcBef>
                <a:spcPct val="0"/>
              </a:spcBef>
              <a:spcAft>
                <a:spcPct val="0"/>
              </a:spcAft>
            </a:pPr>
            <a:r>
              <a:rPr lang="en-US" b="1">
                <a:solidFill>
                  <a:srgbClr val="EAEAEA"/>
                </a:solidFill>
                <a:latin typeface="Arial" charset="0"/>
                <a:cs typeface="Arial" charset="0"/>
              </a:rPr>
              <a:t>I will show </a:t>
            </a:r>
            <a:r>
              <a:rPr lang="en-US" b="1">
                <a:solidFill>
                  <a:srgbClr val="FFFF00"/>
                </a:solidFill>
                <a:latin typeface="Arial" charset="0"/>
                <a:cs typeface="Arial" charset="0"/>
              </a:rPr>
              <a:t>love</a:t>
            </a:r>
          </a:p>
          <a:p>
            <a:pPr algn="ctr" defTabSz="914400" eaLnBrk="0" fontAlgn="base" hangingPunct="0">
              <a:spcBef>
                <a:spcPct val="0"/>
              </a:spcBef>
              <a:spcAft>
                <a:spcPct val="0"/>
              </a:spcAft>
            </a:pPr>
            <a:r>
              <a:rPr lang="en-US" b="1">
                <a:solidFill>
                  <a:srgbClr val="EAEAEA"/>
                </a:solidFill>
                <a:latin typeface="Arial" charset="0"/>
                <a:cs typeface="Arial" charset="0"/>
              </a:rPr>
              <a:t>to those I called </a:t>
            </a:r>
            <a:r>
              <a:rPr lang="fr-FR" altLang="ja-JP" b="1">
                <a:solidFill>
                  <a:srgbClr val="EAEAEA"/>
                </a:solidFill>
                <a:latin typeface="Arial" charset="0"/>
                <a:cs typeface="Arial" charset="0"/>
              </a:rPr>
              <a:t>'</a:t>
            </a:r>
            <a:r>
              <a:rPr lang="en-US" b="1">
                <a:solidFill>
                  <a:srgbClr val="EAEAEA"/>
                </a:solidFill>
                <a:latin typeface="Arial" charset="0"/>
                <a:cs typeface="Arial" charset="0"/>
              </a:rPr>
              <a:t>Not loved.</a:t>
            </a:r>
            <a:r>
              <a:rPr lang="fr-FR" altLang="ja-JP" b="1">
                <a:solidFill>
                  <a:srgbClr val="EAEAEA"/>
                </a:solidFill>
                <a:latin typeface="Arial" charset="0"/>
                <a:cs typeface="Arial" charset="0"/>
              </a:rPr>
              <a:t>'</a:t>
            </a:r>
            <a:endParaRPr lang="en-US" b="1" baseline="30000">
              <a:solidFill>
                <a:srgbClr val="EAEAEA"/>
              </a:solidFill>
              <a:latin typeface="Arial" charset="0"/>
              <a:cs typeface="Arial" charset="0"/>
            </a:endParaRPr>
          </a:p>
          <a:p>
            <a:pPr algn="ctr" defTabSz="914400" eaLnBrk="0" fontAlgn="base" hangingPunct="0">
              <a:spcBef>
                <a:spcPct val="0"/>
              </a:spcBef>
              <a:spcAft>
                <a:spcPct val="0"/>
              </a:spcAft>
            </a:pPr>
            <a:r>
              <a:rPr lang="en-US" b="1">
                <a:solidFill>
                  <a:srgbClr val="EAEAEA"/>
                </a:solidFill>
                <a:latin typeface="Arial" charset="0"/>
                <a:cs typeface="Arial" charset="0"/>
              </a:rPr>
              <a:t>And to those I called </a:t>
            </a:r>
            <a:r>
              <a:rPr lang="fr-FR" altLang="ja-JP" b="1">
                <a:solidFill>
                  <a:srgbClr val="EAEAEA"/>
                </a:solidFill>
                <a:latin typeface="Arial" charset="0"/>
                <a:cs typeface="Arial" charset="0"/>
              </a:rPr>
              <a:t>'</a:t>
            </a:r>
            <a:r>
              <a:rPr lang="en-US" b="1">
                <a:solidFill>
                  <a:srgbClr val="EAEAEA"/>
                </a:solidFill>
                <a:latin typeface="Arial" charset="0"/>
                <a:cs typeface="Arial" charset="0"/>
              </a:rPr>
              <a:t>Not my people,</a:t>
            </a:r>
            <a:r>
              <a:rPr lang="fr-FR" altLang="ja-JP" b="1">
                <a:solidFill>
                  <a:srgbClr val="EAEAEA"/>
                </a:solidFill>
                <a:latin typeface="Arial" charset="0"/>
                <a:cs typeface="Arial" charset="0"/>
              </a:rPr>
              <a:t>'</a:t>
            </a:r>
            <a:endParaRPr lang="en-US" b="1">
              <a:solidFill>
                <a:srgbClr val="EAEAEA"/>
              </a:solidFill>
              <a:latin typeface="Arial" charset="0"/>
              <a:cs typeface="Arial" charset="0"/>
            </a:endParaRPr>
          </a:p>
          <a:p>
            <a:pPr algn="ctr" defTabSz="914400" eaLnBrk="0" fontAlgn="base" hangingPunct="0">
              <a:spcBef>
                <a:spcPct val="0"/>
              </a:spcBef>
              <a:spcAft>
                <a:spcPct val="0"/>
              </a:spcAft>
            </a:pPr>
            <a:r>
              <a:rPr lang="en-US" b="1">
                <a:solidFill>
                  <a:srgbClr val="EAEAEA"/>
                </a:solidFill>
                <a:latin typeface="Arial" charset="0"/>
                <a:cs typeface="Arial" charset="0"/>
              </a:rPr>
              <a:t>I will say, </a:t>
            </a:r>
            <a:r>
              <a:rPr lang="fr-FR" altLang="ja-JP" b="1">
                <a:solidFill>
                  <a:srgbClr val="EAEAEA"/>
                </a:solidFill>
                <a:latin typeface="Arial" charset="0"/>
                <a:cs typeface="Arial" charset="0"/>
              </a:rPr>
              <a:t>'</a:t>
            </a:r>
            <a:r>
              <a:rPr lang="en-US" b="1">
                <a:solidFill>
                  <a:srgbClr val="EAEAEA"/>
                </a:solidFill>
                <a:latin typeface="Arial" charset="0"/>
                <a:cs typeface="Arial" charset="0"/>
              </a:rPr>
              <a:t>Now you are my people.</a:t>
            </a:r>
            <a:r>
              <a:rPr lang="fr-FR" altLang="ja-JP" b="1">
                <a:solidFill>
                  <a:srgbClr val="EAEAEA"/>
                </a:solidFill>
                <a:latin typeface="Arial" charset="0"/>
                <a:cs typeface="Arial" charset="0"/>
              </a:rPr>
              <a:t>'</a:t>
            </a:r>
            <a:endParaRPr lang="en-US" b="1">
              <a:solidFill>
                <a:srgbClr val="EAEAEA"/>
              </a:solidFill>
              <a:latin typeface="Arial" charset="0"/>
              <a:cs typeface="Arial" charset="0"/>
            </a:endParaRPr>
          </a:p>
          <a:p>
            <a:pPr algn="ctr" defTabSz="914400" eaLnBrk="0" fontAlgn="base" hangingPunct="0">
              <a:spcBef>
                <a:spcPct val="0"/>
              </a:spcBef>
              <a:spcAft>
                <a:spcPct val="0"/>
              </a:spcAft>
            </a:pPr>
            <a:r>
              <a:rPr lang="en-US" b="1">
                <a:solidFill>
                  <a:srgbClr val="EAEAEA"/>
                </a:solidFill>
                <a:latin typeface="Arial" charset="0"/>
                <a:cs typeface="Arial" charset="0"/>
              </a:rPr>
              <a:t>And they will reply, </a:t>
            </a:r>
            <a:r>
              <a:rPr lang="fr-FR" altLang="ja-JP" b="1">
                <a:solidFill>
                  <a:srgbClr val="EAEAEA"/>
                </a:solidFill>
                <a:latin typeface="Arial" charset="0"/>
                <a:cs typeface="Arial" charset="0"/>
              </a:rPr>
              <a:t>'</a:t>
            </a:r>
            <a:r>
              <a:rPr lang="en-US" b="1">
                <a:solidFill>
                  <a:srgbClr val="EAEAEA"/>
                </a:solidFill>
                <a:latin typeface="Arial" charset="0"/>
                <a:cs typeface="Arial" charset="0"/>
              </a:rPr>
              <a:t>You are our God!</a:t>
            </a:r>
            <a:r>
              <a:rPr lang="fr-FR" altLang="ja-JP" b="1">
                <a:solidFill>
                  <a:srgbClr val="EAEAEA"/>
                </a:solidFill>
                <a:latin typeface="Arial" charset="0"/>
                <a:cs typeface="Arial" charset="0"/>
              </a:rPr>
              <a:t>'</a:t>
            </a:r>
            <a:r>
              <a:rPr lang="en-US" b="1">
                <a:solidFill>
                  <a:srgbClr val="EAEAEA"/>
                </a:solidFill>
                <a:latin typeface="Arial" charset="0"/>
                <a:cs typeface="Arial" charset="0"/>
              </a:rPr>
              <a:t> </a:t>
            </a:r>
            <a:r>
              <a:rPr lang="en-US" altLang="ja-JP" b="1">
                <a:solidFill>
                  <a:srgbClr val="EAEAEA"/>
                </a:solidFill>
                <a:latin typeface="Arial" charset="0"/>
                <a:cs typeface="Arial" charset="0"/>
              </a:rPr>
              <a:t>"</a:t>
            </a:r>
            <a:r>
              <a:rPr lang="en-US" b="1">
                <a:solidFill>
                  <a:srgbClr val="EAEAEA"/>
                </a:solidFill>
                <a:latin typeface="Arial" charset="0"/>
                <a:cs typeface="Arial" charset="0"/>
              </a:rPr>
              <a:t> (2:23 NLT)</a:t>
            </a:r>
            <a:endParaRPr lang="en-US" sz="4400" b="1">
              <a:solidFill>
                <a:srgbClr val="EAEAEA"/>
              </a:solidFill>
              <a:latin typeface="Arial" charset="0"/>
              <a:cs typeface="Arial"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125009"/>
            <a:ext cx="1425640" cy="2543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838200" y="914400"/>
            <a:ext cx="786288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20000"/>
              </a:spcBef>
              <a:spcAft>
                <a:spcPct val="0"/>
              </a:spcAft>
              <a:buFontTx/>
              <a:buChar char="•"/>
            </a:pPr>
            <a:r>
              <a:rPr lang="en-US" sz="2800">
                <a:solidFill>
                  <a:srgbClr val="000000"/>
                </a:solidFill>
                <a:latin typeface="Arial" charset="0"/>
                <a:cs typeface="Arial" charset="0"/>
              </a:rPr>
              <a:t>KJV: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lovingkindness,</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mercy,</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goodness</a:t>
            </a:r>
            <a:r>
              <a:rPr lang="en-US" altLang="ja-JP" sz="2800">
                <a:solidFill>
                  <a:srgbClr val="000000"/>
                </a:solidFill>
                <a:latin typeface="Arial" charset="0"/>
                <a:cs typeface="Arial" charset="0"/>
              </a:rPr>
              <a:t>"</a:t>
            </a:r>
            <a:endParaRPr lang="en-US" sz="2800">
              <a:solidFill>
                <a:srgbClr val="000000"/>
              </a:solidFill>
              <a:latin typeface="Arial" charset="0"/>
              <a:cs typeface="Arial" charset="0"/>
            </a:endParaRPr>
          </a:p>
          <a:p>
            <a:pPr defTabSz="914400" eaLnBrk="0" fontAlgn="base" hangingPunct="0">
              <a:spcBef>
                <a:spcPct val="20000"/>
              </a:spcBef>
              <a:spcAft>
                <a:spcPct val="0"/>
              </a:spcAft>
              <a:buFontTx/>
              <a:buChar char="•"/>
            </a:pPr>
            <a:r>
              <a:rPr lang="en-US" sz="2800">
                <a:solidFill>
                  <a:srgbClr val="000000"/>
                </a:solidFill>
                <a:latin typeface="Arial" charset="0"/>
                <a:cs typeface="Arial" charset="0"/>
              </a:rPr>
              <a:t>Nelson Glueck (1927): </a:t>
            </a:r>
            <a:r>
              <a:rPr lang="en-US" altLang="ja-JP" sz="2800">
                <a:solidFill>
                  <a:srgbClr val="000000"/>
                </a:solidFill>
                <a:latin typeface="Arial" charset="0"/>
                <a:cs typeface="Arial" charset="0"/>
              </a:rPr>
              <a:t>"</a:t>
            </a:r>
            <a:r>
              <a:rPr lang="en-US" sz="2800">
                <a:solidFill>
                  <a:srgbClr val="000000"/>
                </a:solidFill>
                <a:latin typeface="Arial" charset="0"/>
                <a:cs typeface="Arial" charset="0"/>
              </a:rPr>
              <a:t>covenant loyalty</a:t>
            </a:r>
            <a:r>
              <a:rPr lang="en-US" altLang="ja-JP" sz="2800">
                <a:solidFill>
                  <a:srgbClr val="000000"/>
                </a:solidFill>
                <a:latin typeface="Arial" charset="0"/>
                <a:cs typeface="Arial" charset="0"/>
              </a:rPr>
              <a:t>"</a:t>
            </a:r>
            <a:endParaRPr lang="en-US" sz="2800">
              <a:solidFill>
                <a:srgbClr val="000000"/>
              </a:solidFill>
              <a:latin typeface="Arial" charset="0"/>
              <a:cs typeface="Arial" charset="0"/>
            </a:endParaRPr>
          </a:p>
        </p:txBody>
      </p:sp>
    </p:spTree>
    <p:extLst>
      <p:ext uri="{BB962C8B-B14F-4D97-AF65-F5344CB8AC3E}">
        <p14:creationId xmlns:p14="http://schemas.microsoft.com/office/powerpoint/2010/main" val="1415139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6530223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Others model God’s type of loyalty for us.</a:t>
            </a: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1132263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69469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248834" name="Rectangle 4"/>
          <p:cNvSpPr>
            <a:spLocks noGrp="1" noChangeArrowheads="1"/>
          </p:cNvSpPr>
          <p:nvPr>
            <p:ph type="title"/>
          </p:nvPr>
        </p:nvSpPr>
        <p:spPr>
          <a:xfrm>
            <a:off x="381000" y="152400"/>
            <a:ext cx="7772400" cy="1143000"/>
          </a:xfrm>
          <a:solidFill>
            <a:schemeClr val="tx1"/>
          </a:solidFill>
        </p:spPr>
        <p:txBody>
          <a:bodyPr/>
          <a:lstStyle/>
          <a:p>
            <a:r>
              <a:rPr lang="en-US" sz="3600">
                <a:solidFill>
                  <a:schemeClr val="bg1"/>
                </a:solidFill>
                <a:latin typeface="Arial" charset="0"/>
                <a:ea typeface="ＭＳ Ｐゴシック" charset="0"/>
              </a:rPr>
              <a:t>Hosea: God</a:t>
            </a:r>
            <a:r>
              <a:rPr lang="fr-FR" altLang="ja-JP"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Loyalty to Israel</a:t>
            </a: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Unfaithful Gomer</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Unfaithful Israel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Faithful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Faithful L</a:t>
                      </a:r>
                      <a:r>
                        <a:rPr kumimoji="0" lang="en-US" altLang="zh-CN"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ORD</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Marriage of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Message of Hosea</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Personal</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National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1–3</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Chapters 4–14</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410575" y="87313"/>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565</a:t>
            </a:r>
          </a:p>
        </p:txBody>
      </p:sp>
    </p:spTree>
    <p:extLst>
      <p:ext uri="{BB962C8B-B14F-4D97-AF65-F5344CB8AC3E}">
        <p14:creationId xmlns:p14="http://schemas.microsoft.com/office/powerpoint/2010/main" val="1888525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02" r="5869"/>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balancing</a:t>
            </a:r>
            <a:r>
              <a:rPr lang="en-US" sz="4800" b="1" dirty="0">
                <a:effectLst>
                  <a:glow rad="127000">
                    <a:schemeClr val="tx1"/>
                  </a:glow>
                </a:effectLst>
                <a:latin typeface="Arial" charset="0"/>
                <a:ea typeface="ＭＳ Ｐゴシック" charset="0"/>
                <a:cs typeface="ＭＳ Ｐゴシック" charset="0"/>
              </a:rPr>
              <a:t> correction and blessings.</a:t>
            </a:r>
          </a:p>
        </p:txBody>
      </p:sp>
    </p:spTree>
    <p:extLst>
      <p:ext uri="{BB962C8B-B14F-4D97-AF65-F5344CB8AC3E}">
        <p14:creationId xmlns:p14="http://schemas.microsoft.com/office/powerpoint/2010/main" val="5669469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punished Israel as he promised in his covenant with Moses (Hosea 4–13).</a:t>
            </a:r>
          </a:p>
        </p:txBody>
      </p:sp>
    </p:spTree>
    <p:extLst>
      <p:ext uri="{BB962C8B-B14F-4D97-AF65-F5344CB8AC3E}">
        <p14:creationId xmlns:p14="http://schemas.microsoft.com/office/powerpoint/2010/main" val="1544515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loyal to God?</a:t>
            </a: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17553761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4</a:t>
            </a:r>
          </a:p>
        </p:txBody>
      </p:sp>
    </p:spTree>
    <p:extLst>
      <p:ext uri="{BB962C8B-B14F-4D97-AF65-F5344CB8AC3E}">
        <p14:creationId xmlns:p14="http://schemas.microsoft.com/office/powerpoint/2010/main" val="1056172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1011313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397721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9700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Lying</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Murder</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Stealing</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Adultery</a:t>
            </a:r>
          </a:p>
        </p:txBody>
      </p:sp>
      <p:sp>
        <p:nvSpPr>
          <p:cNvPr id="9219" name="Text Box 3"/>
          <p:cNvSpPr txBox="1">
            <a:spLocks noChangeArrowheads="1"/>
          </p:cNvSpPr>
          <p:nvPr/>
        </p:nvSpPr>
        <p:spPr bwMode="auto">
          <a:xfrm>
            <a:off x="533400" y="990600"/>
            <a:ext cx="3657600" cy="519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2800" b="1">
                <a:solidFill>
                  <a:srgbClr val="000000"/>
                </a:solidFill>
                <a:effectLst>
                  <a:outerShdw blurRad="38100" dist="38100" dir="2700000" algn="tl">
                    <a:srgbClr val="FFFFFF"/>
                  </a:outerShdw>
                </a:effectLst>
                <a:latin typeface="Arial" charset="0"/>
                <a:cs typeface="Arial" charset="0"/>
              </a:rPr>
              <a:t>HOSEA 4:2</a:t>
            </a:r>
          </a:p>
        </p:txBody>
      </p:sp>
      <p:sp>
        <p:nvSpPr>
          <p:cNvPr id="9220" name="Text Box 4"/>
          <p:cNvSpPr txBox="1">
            <a:spLocks noChangeArrowheads="1"/>
          </p:cNvSpPr>
          <p:nvPr/>
        </p:nvSpPr>
        <p:spPr bwMode="auto">
          <a:xfrm>
            <a:off x="4572000" y="990600"/>
            <a:ext cx="4343400" cy="10255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2800" b="1">
                <a:solidFill>
                  <a:srgbClr val="000000"/>
                </a:solidFill>
                <a:effectLst>
                  <a:outerShdw blurRad="38100" dist="38100" dir="2700000" algn="tl">
                    <a:srgbClr val="FFFFFF"/>
                  </a:outerShdw>
                </a:effectLst>
                <a:latin typeface="Arial" charset="0"/>
                <a:cs typeface="Arial" charset="0"/>
              </a:rPr>
              <a:t>Ten Commandments</a:t>
            </a:r>
          </a:p>
          <a:p>
            <a:pPr algn="ctr" defTabSz="914400" eaLnBrk="0" fontAlgn="base" hangingPunct="0">
              <a:lnSpc>
                <a:spcPct val="60000"/>
              </a:lnSpc>
              <a:spcBef>
                <a:spcPct val="50000"/>
              </a:spcBef>
              <a:spcAft>
                <a:spcPct val="0"/>
              </a:spcAft>
              <a:defRPr/>
            </a:pPr>
            <a:r>
              <a:rPr lang="en-US" sz="2800" b="1">
                <a:solidFill>
                  <a:srgbClr val="000000"/>
                </a:solidFill>
                <a:effectLst>
                  <a:outerShdw blurRad="38100" dist="38100" dir="2700000" algn="tl">
                    <a:srgbClr val="FFFFFF"/>
                  </a:outerShdw>
                </a:effectLst>
                <a:latin typeface="Arial" charset="0"/>
                <a:cs typeface="Arial" charset="0"/>
              </a:rPr>
              <a:t>(Exodus 20)</a:t>
            </a:r>
          </a:p>
        </p:txBody>
      </p:sp>
      <p:sp>
        <p:nvSpPr>
          <p:cNvPr id="9231" name="Rectangle 15"/>
          <p:cNvSpPr>
            <a:spLocks noChangeArrowheads="1"/>
          </p:cNvSpPr>
          <p:nvPr/>
        </p:nvSpPr>
        <p:spPr bwMode="auto">
          <a:xfrm>
            <a:off x="4953000" y="1970088"/>
            <a:ext cx="4114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Commandment 9 (20:16)</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Commandment 6 (20:13)</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Commandment 8 (20:15)</a:t>
            </a:r>
          </a:p>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a:solidFill>
                  <a:srgbClr val="000000"/>
                </a:solidFill>
                <a:latin typeface="Arial" charset="0"/>
                <a:ea typeface="ＭＳ Ｐゴシック" charset="0"/>
                <a:cs typeface="Arial" charset="0"/>
              </a:rPr>
              <a:t>Commandment 7 (20:14)</a:t>
            </a:r>
          </a:p>
        </p:txBody>
      </p:sp>
      <p:sp>
        <p:nvSpPr>
          <p:cNvPr id="9233" name="Line 17"/>
          <p:cNvSpPr>
            <a:spLocks noChangeShapeType="1"/>
          </p:cNvSpPr>
          <p:nvPr/>
        </p:nvSpPr>
        <p:spPr bwMode="auto">
          <a:xfrm>
            <a:off x="2514600" y="22558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4" name="Line 18"/>
          <p:cNvSpPr>
            <a:spLocks noChangeShapeType="1"/>
          </p:cNvSpPr>
          <p:nvPr/>
        </p:nvSpPr>
        <p:spPr bwMode="auto">
          <a:xfrm>
            <a:off x="2590800" y="2941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5" name="Line 19"/>
          <p:cNvSpPr>
            <a:spLocks noChangeShapeType="1"/>
          </p:cNvSpPr>
          <p:nvPr/>
        </p:nvSpPr>
        <p:spPr bwMode="auto">
          <a:xfrm>
            <a:off x="2590800" y="3703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236" name="Line 20"/>
          <p:cNvSpPr>
            <a:spLocks noChangeShapeType="1"/>
          </p:cNvSpPr>
          <p:nvPr/>
        </p:nvSpPr>
        <p:spPr bwMode="auto">
          <a:xfrm>
            <a:off x="2590800" y="43894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276489" name="Object 2"/>
          <p:cNvGraphicFramePr>
            <a:graphicFrameLocks noChangeAspect="1"/>
          </p:cNvGraphicFramePr>
          <p:nvPr/>
        </p:nvGraphicFramePr>
        <p:xfrm>
          <a:off x="3487738" y="4572000"/>
          <a:ext cx="2455862" cy="2286000"/>
        </p:xfrm>
        <a:graphic>
          <a:graphicData uri="http://schemas.openxmlformats.org/presentationml/2006/ole">
            <mc:AlternateContent xmlns:mc="http://schemas.openxmlformats.org/markup-compatibility/2006">
              <mc:Choice xmlns:v="urn:schemas-microsoft-com:vml" Requires="v">
                <p:oleObj spid="_x0000_s7252" name="Clip" r:id="rId4" imgW="3721100" imgH="3467100" progId="MS_ClipArt_Gallery.2">
                  <p:embed/>
                </p:oleObj>
              </mc:Choice>
              <mc:Fallback>
                <p:oleObj name="Clip" r:id="rId4" imgW="3721100" imgH="34671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738" y="4572000"/>
                        <a:ext cx="2455862" cy="228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490" name="Title 10"/>
          <p:cNvSpPr>
            <a:spLocks noGrp="1"/>
          </p:cNvSpPr>
          <p:nvPr>
            <p:ph type="title" idx="4294967295"/>
          </p:nvPr>
        </p:nvSpPr>
        <p:spPr>
          <a:xfrm>
            <a:off x="0" y="0"/>
            <a:ext cx="9144000" cy="762000"/>
          </a:xfrm>
          <a:solidFill>
            <a:schemeClr val="tx1"/>
          </a:solidFill>
        </p:spPr>
        <p:txBody>
          <a:bodyPr/>
          <a:lstStyle/>
          <a:p>
            <a:r>
              <a:rPr lang="en-US" sz="3600">
                <a:solidFill>
                  <a:srgbClr val="FFFFFF"/>
                </a:solidFill>
                <a:latin typeface="Arial" charset="0"/>
                <a:ea typeface="ＭＳ Ｐゴシック" charset="0"/>
              </a:rPr>
              <a:t>Parallels with the Ten Commandments</a:t>
            </a:r>
          </a:p>
        </p:txBody>
      </p:sp>
    </p:spTree>
    <p:extLst>
      <p:ext uri="{BB962C8B-B14F-4D97-AF65-F5344CB8AC3E}">
        <p14:creationId xmlns:p14="http://schemas.microsoft.com/office/powerpoint/2010/main" val="190766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23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923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234"/>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9231">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9235"/>
                                        </p:tgtEl>
                                        <p:attrNameLst>
                                          <p:attrName>style.visibility</p:attrName>
                                        </p:attrNameLst>
                                      </p:cBhvr>
                                      <p:to>
                                        <p:strVal val="visible"/>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9231">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36"/>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nodeType="afterEffect">
                                  <p:stCondLst>
                                    <p:cond delay="0"/>
                                  </p:stCondLst>
                                  <p:childTnLst>
                                    <p:set>
                                      <p:cBhvr>
                                        <p:cTn id="41" dur="1" fill="hold">
                                          <p:stCondLst>
                                            <p:cond delay="0"/>
                                          </p:stCondLst>
                                        </p:cTn>
                                        <p:tgtEl>
                                          <p:spTgt spid="92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3" grpId="0" animBg="1"/>
      <p:bldP spid="9234" grpId="0" animBg="1"/>
      <p:bldP spid="9235" grpId="0" animBg="1"/>
      <p:bldP spid="92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5</a:t>
            </a:r>
          </a:p>
        </p:txBody>
      </p:sp>
    </p:spTree>
    <p:extLst>
      <p:ext uri="{BB962C8B-B14F-4D97-AF65-F5344CB8AC3E}">
        <p14:creationId xmlns:p14="http://schemas.microsoft.com/office/powerpoint/2010/main" val="1910539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1200150"/>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altLang="ja-JP" b="1">
                <a:solidFill>
                  <a:srgbClr val="000000"/>
                </a:solidFill>
                <a:latin typeface="Arial" charset="0"/>
                <a:cs typeface="Arial" charset="0"/>
              </a:rPr>
              <a:t>"</a:t>
            </a:r>
            <a:r>
              <a:rPr lang="en-US" b="1">
                <a:solidFill>
                  <a:srgbClr val="000000"/>
                </a:solidFill>
                <a:latin typeface="Arial" charset="0"/>
                <a:cs typeface="Arial" charset="0"/>
              </a:rPr>
              <a:t>Their pride will not permit them to return to the L</a:t>
            </a:r>
            <a:r>
              <a:rPr lang="en-US" sz="2000" b="1">
                <a:solidFill>
                  <a:srgbClr val="000000"/>
                </a:solidFill>
                <a:latin typeface="Arial" charset="0"/>
                <a:cs typeface="Arial" charset="0"/>
              </a:rPr>
              <a:t>ORD</a:t>
            </a:r>
            <a:r>
              <a:rPr lang="en-US" altLang="ja-JP" b="1">
                <a:solidFill>
                  <a:srgbClr val="000000"/>
                </a:solidFill>
                <a:latin typeface="Arial" charset="0"/>
                <a:cs typeface="Arial" charset="0"/>
              </a:rPr>
              <a:t>"</a:t>
            </a:r>
            <a:r>
              <a:rPr lang="en-US" b="1">
                <a:solidFill>
                  <a:srgbClr val="000000"/>
                </a:solidFill>
                <a:latin typeface="Arial" charset="0"/>
                <a:cs typeface="Arial" charset="0"/>
              </a:rPr>
              <a:t> (5:4)</a:t>
            </a:r>
          </a:p>
        </p:txBody>
      </p:sp>
      <p:sp>
        <p:nvSpPr>
          <p:cNvPr id="12292" name="Text Box 4"/>
          <p:cNvSpPr txBox="1">
            <a:spLocks noChangeArrowheads="1"/>
          </p:cNvSpPr>
          <p:nvPr/>
        </p:nvSpPr>
        <p:spPr bwMode="auto">
          <a:xfrm>
            <a:off x="2895600" y="3359150"/>
            <a:ext cx="3429000" cy="1212850"/>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altLang="ja-JP" b="1">
                <a:solidFill>
                  <a:srgbClr val="000000"/>
                </a:solidFill>
                <a:latin typeface="Arial" charset="0"/>
                <a:cs typeface="Arial" charset="0"/>
              </a:rPr>
              <a:t>"</a:t>
            </a:r>
            <a:r>
              <a:rPr lang="en-US" b="1">
                <a:solidFill>
                  <a:srgbClr val="000000"/>
                </a:solidFill>
                <a:latin typeface="Arial" charset="0"/>
                <a:cs typeface="Arial" charset="0"/>
              </a:rPr>
              <a:t>When they seek the L</a:t>
            </a:r>
            <a:r>
              <a:rPr lang="en-US" sz="2000" b="1">
                <a:solidFill>
                  <a:srgbClr val="000000"/>
                </a:solidFill>
                <a:latin typeface="Arial" charset="0"/>
                <a:cs typeface="Arial" charset="0"/>
              </a:rPr>
              <a:t>ORD</a:t>
            </a:r>
            <a:r>
              <a:rPr lang="en-US" b="1">
                <a:solidFill>
                  <a:srgbClr val="000000"/>
                </a:solidFill>
                <a:latin typeface="Arial" charset="0"/>
                <a:cs typeface="Arial" charset="0"/>
              </a:rPr>
              <a:t>, they will not find him</a:t>
            </a:r>
            <a:r>
              <a:rPr lang="en-US" altLang="ja-JP" b="1">
                <a:solidFill>
                  <a:srgbClr val="000000"/>
                </a:solidFill>
                <a:latin typeface="Arial" charset="0"/>
                <a:cs typeface="Arial" charset="0"/>
              </a:rPr>
              <a:t>"</a:t>
            </a:r>
            <a:r>
              <a:rPr lang="en-US" b="1">
                <a:solidFill>
                  <a:srgbClr val="000000"/>
                </a:solidFill>
                <a:latin typeface="Arial" charset="0"/>
                <a:cs typeface="Arial" charset="0"/>
              </a:rPr>
              <a:t> (5:6)</a:t>
            </a:r>
          </a:p>
        </p:txBody>
      </p:sp>
      <p:sp>
        <p:nvSpPr>
          <p:cNvPr id="12293" name="Text Box 5"/>
          <p:cNvSpPr txBox="1">
            <a:spLocks noChangeArrowheads="1"/>
          </p:cNvSpPr>
          <p:nvPr/>
        </p:nvSpPr>
        <p:spPr bwMode="auto">
          <a:xfrm>
            <a:off x="4648200" y="4724400"/>
            <a:ext cx="4495800" cy="1200328"/>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a:solidFill>
                  <a:srgbClr val="000000"/>
                </a:solidFill>
                <a:latin typeface="Arial" charset="0"/>
                <a:cs typeface="Arial" charset="0"/>
              </a:rPr>
              <a:t>God said that He will go back to His place "until they admit their guilt</a:t>
            </a:r>
            <a:r>
              <a:rPr lang="en-US" altLang="ja-JP" b="1">
                <a:solidFill>
                  <a:srgbClr val="000000"/>
                </a:solidFill>
                <a:latin typeface="Arial" charset="0"/>
                <a:cs typeface="Arial" charset="0"/>
              </a:rPr>
              <a:t>"</a:t>
            </a:r>
            <a:r>
              <a:rPr lang="en-US" b="1">
                <a:solidFill>
                  <a:srgbClr val="000000"/>
                </a:solidFill>
                <a:latin typeface="Arial" charset="0"/>
                <a:cs typeface="Arial" charset="0"/>
              </a:rPr>
              <a:t> (5:15a)</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en-US" sz="3200">
                <a:solidFill>
                  <a:schemeClr val="bg1"/>
                </a:solidFill>
                <a:latin typeface="Arial" charset="0"/>
                <a:ea typeface="ＭＳ Ｐゴシック" charset="0"/>
              </a:rPr>
              <a:t>PSYCHOLOGICAL DOWNSPIRAL (5:4-15)</a:t>
            </a:r>
            <a:endParaRPr lang="en-US">
              <a:solidFill>
                <a:schemeClr val="bg1"/>
              </a:solidFill>
              <a:latin typeface="Arial" charset="0"/>
              <a:ea typeface="ＭＳ Ｐゴシック" charset="0"/>
            </a:endParaRPr>
          </a:p>
        </p:txBody>
      </p:sp>
    </p:spTree>
    <p:extLst>
      <p:ext uri="{BB962C8B-B14F-4D97-AF65-F5344CB8AC3E}">
        <p14:creationId xmlns:p14="http://schemas.microsoft.com/office/powerpoint/2010/main" val="1951520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6</a:t>
            </a:r>
          </a:p>
        </p:txBody>
      </p:sp>
    </p:spTree>
    <p:extLst>
      <p:ext uri="{BB962C8B-B14F-4D97-AF65-F5344CB8AC3E}">
        <p14:creationId xmlns:p14="http://schemas.microsoft.com/office/powerpoint/2010/main" val="92723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 went after other lovers instead of knowing her true husband,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11954639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Come, let us return to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He has torn us to pieces but he will heal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2012265"/>
            <a:ext cx="9144000" cy="3990109"/>
          </a:xfrm>
          <a:prstGeom prst="rect">
            <a:avLst/>
          </a:prstGeom>
        </p:spPr>
      </p:pic>
    </p:spTree>
    <p:extLst>
      <p:ext uri="{BB962C8B-B14F-4D97-AF65-F5344CB8AC3E}">
        <p14:creationId xmlns:p14="http://schemas.microsoft.com/office/powerpoint/2010/main" val="5319241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4"/>
          <p:cNvSpPr txBox="1">
            <a:spLocks noChangeArrowheads="1"/>
          </p:cNvSpPr>
          <p:nvPr/>
        </p:nvSpPr>
        <p:spPr bwMode="auto">
          <a:xfrm>
            <a:off x="76200" y="620713"/>
            <a:ext cx="90678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buFontTx/>
              <a:buChar char="•"/>
            </a:pPr>
            <a:r>
              <a:rPr lang="en-US" b="1">
                <a:solidFill>
                  <a:srgbClr val="000000"/>
                </a:solidFill>
                <a:latin typeface="Arial" charset="0"/>
                <a:cs typeface="Arial" charset="0"/>
              </a:rPr>
              <a:t>One of the several promises of restoration</a:t>
            </a:r>
          </a:p>
          <a:p>
            <a:pPr defTabSz="914400" eaLnBrk="0" fontAlgn="base" hangingPunct="0">
              <a:spcBef>
                <a:spcPct val="0"/>
              </a:spcBef>
              <a:spcAft>
                <a:spcPct val="0"/>
              </a:spcAft>
              <a:buFontTx/>
              <a:buChar char="•"/>
            </a:pPr>
            <a:r>
              <a:rPr lang="en-US" b="1">
                <a:solidFill>
                  <a:srgbClr val="000000"/>
                </a:solidFill>
                <a:latin typeface="Arial" charset="0"/>
                <a:cs typeface="Arial" charset="0"/>
              </a:rPr>
              <a:t>God will never completely and finally destroy his people</a:t>
            </a:r>
          </a:p>
          <a:p>
            <a:pPr defTabSz="914400" eaLnBrk="0" fontAlgn="base" hangingPunct="0">
              <a:spcBef>
                <a:spcPct val="0"/>
              </a:spcBef>
              <a:spcAft>
                <a:spcPct val="0"/>
              </a:spcAft>
              <a:buFontTx/>
              <a:buChar char="•"/>
            </a:pPr>
            <a:r>
              <a:rPr lang="en-US" b="1">
                <a:solidFill>
                  <a:srgbClr val="000000"/>
                </a:solidFill>
                <a:latin typeface="Arial" charset="0"/>
                <a:cs typeface="Arial" charset="0"/>
              </a:rPr>
              <a:t>A remnant will remain, rescued from exile</a:t>
            </a:r>
          </a:p>
          <a:p>
            <a:pPr defTabSz="914400" eaLnBrk="0" fontAlgn="base" hangingPunct="0">
              <a:spcBef>
                <a:spcPct val="0"/>
              </a:spcBef>
              <a:spcAft>
                <a:spcPct val="0"/>
              </a:spcAft>
              <a:buFontTx/>
              <a:buChar char="•"/>
            </a:pPr>
            <a:r>
              <a:rPr lang="en-US" b="1">
                <a:solidFill>
                  <a:srgbClr val="000000"/>
                </a:solidFill>
                <a:latin typeface="Arial" charset="0"/>
                <a:cs typeface="Arial" charset="0"/>
              </a:rPr>
              <a:t>Passage not limited to OT––Restoration finds partial fulfillment in NT</a:t>
            </a:r>
          </a:p>
          <a:p>
            <a:pPr defTabSz="914400" eaLnBrk="0" fontAlgn="base" hangingPunct="0">
              <a:spcBef>
                <a:spcPct val="0"/>
              </a:spcBef>
              <a:spcAft>
                <a:spcPct val="0"/>
              </a:spcAft>
              <a:buFontTx/>
              <a:buChar char="•"/>
            </a:pPr>
            <a:r>
              <a:rPr lang="en-US" b="1">
                <a:solidFill>
                  <a:srgbClr val="000000"/>
                </a:solidFill>
                <a:latin typeface="Arial" charset="0"/>
                <a:cs typeface="Arial" charset="0"/>
              </a:rPr>
              <a:t>In essence, it is an invitation to (re)acceptance by God of a people (note that the language here is plural and corporate, not singular and individual)</a:t>
            </a: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en-US" sz="3200" i="1">
                <a:solidFill>
                  <a:srgbClr val="EAEAEA"/>
                </a:solidFill>
                <a:effectLst>
                  <a:outerShdw blurRad="38100" dist="38100" dir="2700000" algn="tl">
                    <a:srgbClr val="000000"/>
                  </a:outerShdw>
                </a:effectLst>
                <a:latin typeface="Arial" charset="0"/>
                <a:ea typeface="ＭＳ Ｐゴシック" charset="0"/>
              </a:rPr>
              <a:t>Eschatological Significance - Hosea 6:1-3</a:t>
            </a:r>
          </a:p>
        </p:txBody>
      </p:sp>
      <p:pic>
        <p:nvPicPr>
          <p:cNvPr id="2805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7713" y="3606800"/>
            <a:ext cx="7569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697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Tree>
    <p:extLst>
      <p:ext uri="{BB962C8B-B14F-4D97-AF65-F5344CB8AC3E}">
        <p14:creationId xmlns:p14="http://schemas.microsoft.com/office/powerpoint/2010/main" val="397721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7</a:t>
            </a:r>
          </a:p>
        </p:txBody>
      </p:sp>
    </p:spTree>
    <p:extLst>
      <p:ext uri="{BB962C8B-B14F-4D97-AF65-F5344CB8AC3E}">
        <p14:creationId xmlns:p14="http://schemas.microsoft.com/office/powerpoint/2010/main" val="508972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1447800"/>
            <a:ext cx="88392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3525" indent="-263525">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buFontTx/>
              <a:buChar char="•"/>
            </a:pPr>
            <a:r>
              <a:rPr lang="en-US" sz="2800" b="1">
                <a:solidFill>
                  <a:srgbClr val="000000"/>
                </a:solidFill>
                <a:latin typeface="Arial" charset="0"/>
                <a:cs typeface="Arial" charset="0"/>
              </a:rPr>
              <a:t>Badness being exposed (7:1-3)</a:t>
            </a:r>
          </a:p>
          <a:p>
            <a:pPr defTabSz="914400" eaLnBrk="0" fontAlgn="base" hangingPunct="0">
              <a:spcBef>
                <a:spcPct val="50000"/>
              </a:spcBef>
              <a:spcAft>
                <a:spcPct val="0"/>
              </a:spcAft>
              <a:buFontTx/>
              <a:buChar char="•"/>
            </a:pPr>
            <a:r>
              <a:rPr lang="en-US" sz="2800" b="1">
                <a:solidFill>
                  <a:srgbClr val="000000"/>
                </a:solidFill>
                <a:latin typeface="Arial" charset="0"/>
                <a:cs typeface="Arial" charset="0"/>
              </a:rPr>
              <a:t>Bread baking in oven (7:4-8)</a:t>
            </a:r>
          </a:p>
          <a:p>
            <a:pPr defTabSz="914400" eaLnBrk="0" fontAlgn="base" hangingPunct="0">
              <a:spcBef>
                <a:spcPct val="50000"/>
              </a:spcBef>
              <a:spcAft>
                <a:spcPct val="0"/>
              </a:spcAft>
              <a:buFontTx/>
              <a:buChar char="•"/>
            </a:pPr>
            <a:r>
              <a:rPr lang="en-US" sz="2800" b="1">
                <a:solidFill>
                  <a:srgbClr val="000000"/>
                </a:solidFill>
                <a:latin typeface="Arial" charset="0"/>
                <a:cs typeface="Arial" charset="0"/>
              </a:rPr>
              <a:t>Before balding sets in (7:9-10)</a:t>
            </a:r>
          </a:p>
          <a:p>
            <a:pPr defTabSz="914400" eaLnBrk="0" fontAlgn="base" hangingPunct="0">
              <a:spcBef>
                <a:spcPct val="50000"/>
              </a:spcBef>
              <a:spcAft>
                <a:spcPct val="0"/>
              </a:spcAft>
              <a:buFontTx/>
              <a:buChar char="•"/>
            </a:pPr>
            <a:r>
              <a:rPr lang="en-US" sz="2800" b="1">
                <a:solidFill>
                  <a:srgbClr val="000000"/>
                </a:solidFill>
                <a:latin typeface="Arial" charset="0"/>
                <a:cs typeface="Arial" charset="0"/>
              </a:rPr>
              <a:t>Bird-brained sense! (7:11-14)</a:t>
            </a:r>
          </a:p>
          <a:p>
            <a:pPr defTabSz="914400" eaLnBrk="0" fontAlgn="base" hangingPunct="0">
              <a:spcBef>
                <a:spcPct val="50000"/>
              </a:spcBef>
              <a:spcAft>
                <a:spcPct val="0"/>
              </a:spcAft>
              <a:buFontTx/>
              <a:buChar char="•"/>
            </a:pPr>
            <a:r>
              <a:rPr lang="en-US" sz="2800" b="1">
                <a:solidFill>
                  <a:srgbClr val="000000"/>
                </a:solidFill>
                <a:latin typeface="Arial" charset="0"/>
                <a:cs typeface="Arial" charset="0"/>
              </a:rPr>
              <a:t>Bows bent - can</a:t>
            </a:r>
            <a:r>
              <a:rPr lang="fr-FR" altLang="ja-JP" sz="2800" b="1">
                <a:solidFill>
                  <a:srgbClr val="000000"/>
                </a:solidFill>
                <a:latin typeface="Arial" charset="0"/>
                <a:cs typeface="Arial" charset="0"/>
              </a:rPr>
              <a:t>'</a:t>
            </a:r>
            <a:r>
              <a:rPr lang="en-US" sz="2800" b="1">
                <a:solidFill>
                  <a:srgbClr val="000000"/>
                </a:solidFill>
                <a:latin typeface="Arial" charset="0"/>
                <a:cs typeface="Arial" charset="0"/>
              </a:rPr>
              <a:t>t shoot straight! (7:15-16 cp. Ps 78:57)</a:t>
            </a:r>
          </a:p>
        </p:txBody>
      </p:sp>
      <p:grpSp>
        <p:nvGrpSpPr>
          <p:cNvPr id="2" name="Group 14"/>
          <p:cNvGrpSpPr>
            <a:grpSpLocks/>
          </p:cNvGrpSpPr>
          <p:nvPr/>
        </p:nvGrpSpPr>
        <p:grpSpPr bwMode="auto">
          <a:xfrm>
            <a:off x="2133600" y="1565275"/>
            <a:ext cx="4643438" cy="4530725"/>
            <a:chOff x="3993" y="335"/>
            <a:chExt cx="1768" cy="1768"/>
          </a:xfrm>
        </p:grpSpPr>
        <p:grpSp>
          <p:nvGrpSpPr>
            <p:cNvPr id="286776" name="Group 12"/>
            <p:cNvGrpSpPr>
              <a:grpSpLocks/>
            </p:cNvGrpSpPr>
            <p:nvPr/>
          </p:nvGrpSpPr>
          <p:grpSpPr bwMode="auto">
            <a:xfrm>
              <a:off x="3993" y="335"/>
              <a:ext cx="1768" cy="1768"/>
              <a:chOff x="3993" y="335"/>
              <a:chExt cx="1768" cy="1768"/>
            </a:xfrm>
          </p:grpSpPr>
          <p:grpSp>
            <p:nvGrpSpPr>
              <p:cNvPr id="286778" name="Group 10"/>
              <p:cNvGrpSpPr>
                <a:grpSpLocks/>
              </p:cNvGrpSpPr>
              <p:nvPr/>
            </p:nvGrpSpPr>
            <p:grpSpPr bwMode="auto">
              <a:xfrm>
                <a:off x="3993" y="335"/>
                <a:ext cx="1768" cy="1768"/>
                <a:chOff x="3993" y="335"/>
                <a:chExt cx="1768" cy="1768"/>
              </a:xfrm>
            </p:grpSpPr>
            <p:grpSp>
              <p:nvGrpSpPr>
                <p:cNvPr id="286780" name="Group 8"/>
                <p:cNvGrpSpPr>
                  <a:grpSpLocks/>
                </p:cNvGrpSpPr>
                <p:nvPr/>
              </p:nvGrpSpPr>
              <p:grpSpPr bwMode="auto">
                <a:xfrm>
                  <a:off x="3993" y="335"/>
                  <a:ext cx="1768" cy="1768"/>
                  <a:chOff x="3993" y="335"/>
                  <a:chExt cx="1768" cy="1768"/>
                </a:xfrm>
              </p:grpSpPr>
              <p:sp>
                <p:nvSpPr>
                  <p:cNvPr id="286782"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86783"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81"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79"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6777"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5899594" y="4928468"/>
            <a:ext cx="1928812" cy="1463675"/>
            <a:chOff x="4892" y="651"/>
            <a:chExt cx="734" cy="571"/>
          </a:xfrm>
        </p:grpSpPr>
        <p:sp>
          <p:nvSpPr>
            <p:cNvPr id="286761"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2"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3"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6764" name="Group 29"/>
            <p:cNvGrpSpPr>
              <a:grpSpLocks/>
            </p:cNvGrpSpPr>
            <p:nvPr/>
          </p:nvGrpSpPr>
          <p:grpSpPr bwMode="auto">
            <a:xfrm>
              <a:off x="4918" y="651"/>
              <a:ext cx="708" cy="544"/>
              <a:chOff x="4918" y="651"/>
              <a:chExt cx="708" cy="544"/>
            </a:xfrm>
          </p:grpSpPr>
          <p:sp>
            <p:nvSpPr>
              <p:cNvPr id="286765"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6"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7"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8"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9"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0"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1"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2"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3"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4"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75"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grpSp>
        <p:nvGrpSpPr>
          <p:cNvPr id="8" name="Group 46"/>
          <p:cNvGrpSpPr>
            <a:grpSpLocks/>
          </p:cNvGrpSpPr>
          <p:nvPr/>
        </p:nvGrpSpPr>
        <p:grpSpPr bwMode="auto">
          <a:xfrm>
            <a:off x="6653775" y="657451"/>
            <a:ext cx="1692275" cy="1793875"/>
            <a:chOff x="4822" y="495"/>
            <a:chExt cx="644" cy="700"/>
          </a:xfrm>
        </p:grpSpPr>
        <p:sp>
          <p:nvSpPr>
            <p:cNvPr id="286746"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7"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8"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9"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0"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1"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2"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3"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6754" name="Group 42"/>
            <p:cNvGrpSpPr>
              <a:grpSpLocks/>
            </p:cNvGrpSpPr>
            <p:nvPr/>
          </p:nvGrpSpPr>
          <p:grpSpPr bwMode="auto">
            <a:xfrm>
              <a:off x="5040" y="495"/>
              <a:ext cx="426" cy="450"/>
              <a:chOff x="5040" y="495"/>
              <a:chExt cx="426" cy="450"/>
            </a:xfrm>
          </p:grpSpPr>
          <p:sp>
            <p:nvSpPr>
              <p:cNvPr id="286758"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9"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60"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6755"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6"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57"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0" name="Group 65"/>
          <p:cNvGrpSpPr>
            <a:grpSpLocks/>
          </p:cNvGrpSpPr>
          <p:nvPr/>
        </p:nvGrpSpPr>
        <p:grpSpPr bwMode="auto">
          <a:xfrm>
            <a:off x="1855677" y="5065712"/>
            <a:ext cx="1995488" cy="1030288"/>
            <a:chOff x="4903" y="899"/>
            <a:chExt cx="760" cy="402"/>
          </a:xfrm>
        </p:grpSpPr>
        <p:grpSp>
          <p:nvGrpSpPr>
            <p:cNvPr id="286728" name="Group 62"/>
            <p:cNvGrpSpPr>
              <a:grpSpLocks/>
            </p:cNvGrpSpPr>
            <p:nvPr/>
          </p:nvGrpSpPr>
          <p:grpSpPr bwMode="auto">
            <a:xfrm>
              <a:off x="4903" y="899"/>
              <a:ext cx="760" cy="402"/>
              <a:chOff x="4903" y="899"/>
              <a:chExt cx="760" cy="402"/>
            </a:xfrm>
          </p:grpSpPr>
          <p:grpSp>
            <p:nvGrpSpPr>
              <p:cNvPr id="286731" name="Group 57"/>
              <p:cNvGrpSpPr>
                <a:grpSpLocks/>
              </p:cNvGrpSpPr>
              <p:nvPr/>
            </p:nvGrpSpPr>
            <p:grpSpPr bwMode="auto">
              <a:xfrm>
                <a:off x="4903" y="1017"/>
                <a:ext cx="746" cy="284"/>
                <a:chOff x="4903" y="1017"/>
                <a:chExt cx="746" cy="284"/>
              </a:xfrm>
            </p:grpSpPr>
            <p:grpSp>
              <p:nvGrpSpPr>
                <p:cNvPr id="286736" name="Group 50"/>
                <p:cNvGrpSpPr>
                  <a:grpSpLocks/>
                </p:cNvGrpSpPr>
                <p:nvPr/>
              </p:nvGrpSpPr>
              <p:grpSpPr bwMode="auto">
                <a:xfrm>
                  <a:off x="4903" y="1196"/>
                  <a:ext cx="47" cy="105"/>
                  <a:chOff x="4903" y="1196"/>
                  <a:chExt cx="47" cy="105"/>
                </a:xfrm>
              </p:grpSpPr>
              <p:sp>
                <p:nvSpPr>
                  <p:cNvPr id="286743"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4"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5"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6737"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8"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9"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0"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1"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42"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286732" name="Group 61"/>
              <p:cNvGrpSpPr>
                <a:grpSpLocks/>
              </p:cNvGrpSpPr>
              <p:nvPr/>
            </p:nvGrpSpPr>
            <p:grpSpPr bwMode="auto">
              <a:xfrm>
                <a:off x="5232" y="899"/>
                <a:ext cx="431" cy="376"/>
                <a:chOff x="5232" y="899"/>
                <a:chExt cx="431" cy="376"/>
              </a:xfrm>
            </p:grpSpPr>
            <p:sp>
              <p:nvSpPr>
                <p:cNvPr id="286733"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4"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5"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286729"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6730"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5" name="Title 64"/>
          <p:cNvSpPr>
            <a:spLocks noGrp="1"/>
          </p:cNvSpPr>
          <p:nvPr>
            <p:ph type="title" idx="4294967295"/>
          </p:nvPr>
        </p:nvSpPr>
        <p:spPr>
          <a:xfrm>
            <a:off x="304800" y="533400"/>
            <a:ext cx="7772400" cy="609600"/>
          </a:xfrm>
        </p:spPr>
        <p:txBody>
          <a:bodyPr/>
          <a:lstStyle/>
          <a:p>
            <a:pPr algn="l">
              <a:defRPr/>
            </a:pPr>
            <a:r>
              <a:rPr lang="en-US" sz="3200">
                <a:solidFill>
                  <a:schemeClr val="tx1"/>
                </a:solidFill>
                <a:effectLst>
                  <a:outerShdw blurRad="38100" dist="38100" dir="2700000" algn="tl">
                    <a:srgbClr val="FFFFFF"/>
                  </a:outerShdw>
                </a:effectLst>
                <a:ea typeface="ＭＳ Ｐゴシック" charset="0"/>
              </a:rPr>
              <a:t>HOSEA 7 - Physician &amp; Painter</a:t>
            </a:r>
            <a:endParaRPr lang="en-US">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381000"/>
            <a:ext cx="9144000" cy="923925"/>
          </a:xfrm>
          <a:prstGeom prst="rect">
            <a:avLst/>
          </a:prstGeom>
          <a:solidFill>
            <a:srgbClr val="FFCC00"/>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5400" b="1">
                <a:solidFill>
                  <a:srgbClr val="000000"/>
                </a:solidFill>
                <a:effectLst>
                  <a:outerShdw blurRad="38100" dist="38100" dir="2700000" algn="tl">
                    <a:srgbClr val="FFFFFF"/>
                  </a:outerShdw>
                </a:effectLst>
                <a:latin typeface="Arial"/>
                <a:cs typeface="Arial"/>
              </a:rPr>
              <a:t>MISSING THE TARGET!</a:t>
            </a:r>
          </a:p>
        </p:txBody>
      </p:sp>
    </p:spTree>
    <p:extLst>
      <p:ext uri="{BB962C8B-B14F-4D97-AF65-F5344CB8AC3E}">
        <p14:creationId xmlns:p14="http://schemas.microsoft.com/office/powerpoint/2010/main" val="616990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nodeType="afterGroup">
                            <p:stCondLst>
                              <p:cond delay="10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en-US" sz="3600" dirty="0">
                <a:solidFill>
                  <a:schemeClr val="tx1"/>
                </a:solidFill>
                <a:effectLst>
                  <a:outerShdw blurRad="38100" dist="38100" dir="2700000" algn="tl">
                    <a:srgbClr val="FFFFFF"/>
                  </a:outerShdw>
                </a:effectLst>
                <a:ea typeface="ＭＳ Ｐゴシック" charset="0"/>
              </a:rPr>
              <a:t>Believers today commit spiritual adultery by compromising with atheists</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5400" b="1" dirty="0">
                <a:solidFill>
                  <a:srgbClr val="000000"/>
                </a:solidFill>
                <a:effectLst>
                  <a:outerShdw blurRad="38100" dist="38100" dir="2700000" algn="tl">
                    <a:srgbClr val="FFFFFF"/>
                  </a:outerShdw>
                </a:effectLst>
                <a:latin typeface="Arial"/>
                <a:cs typeface="Arial"/>
              </a:rPr>
              <a:t>So how do Christians miss the target today?</a:t>
            </a:r>
          </a:p>
        </p:txBody>
      </p:sp>
    </p:spTree>
    <p:extLst>
      <p:ext uri="{BB962C8B-B14F-4D97-AF65-F5344CB8AC3E}">
        <p14:creationId xmlns:p14="http://schemas.microsoft.com/office/powerpoint/2010/main" val="354137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10</a:t>
            </a:r>
          </a:p>
        </p:txBody>
      </p:sp>
    </p:spTree>
    <p:extLst>
      <p:ext uri="{BB962C8B-B14F-4D97-AF65-F5344CB8AC3E}">
        <p14:creationId xmlns:p14="http://schemas.microsoft.com/office/powerpoint/2010/main" val="3623384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1666" name="Title 1"/>
          <p:cNvSpPr>
            <a:spLocks noGrp="1"/>
          </p:cNvSpPr>
          <p:nvPr>
            <p:ph type="ctrTitle"/>
          </p:nvPr>
        </p:nvSpPr>
        <p:spPr>
          <a:xfrm>
            <a:off x="685800" y="4419600"/>
            <a:ext cx="7772400" cy="781050"/>
          </a:xfrm>
        </p:spPr>
        <p:txBody>
          <a:bodyPr/>
          <a:lstStyle/>
          <a:p>
            <a:r>
              <a:rPr lang="en-US">
                <a:latin typeface="Calibri" charset="0"/>
                <a:ea typeface="ＭＳ Ｐゴシック" charset="0"/>
                <a:cs typeface="ＭＳ Ｐゴシック" charset="0"/>
              </a:rPr>
              <a:t>Hosea 10:1 </a:t>
            </a:r>
            <a:r>
              <a:rPr lang="en-US" sz="2800">
                <a:latin typeface="Calibri" charset="0"/>
                <a:ea typeface="ＭＳ Ｐゴシック" charset="0"/>
                <a:cs typeface="ＭＳ Ｐゴシック" charset="0"/>
              </a:rPr>
              <a:t>NLT</a:t>
            </a:r>
            <a:endParaRPr lang="en-US">
              <a:latin typeface="Calibri" charset="0"/>
              <a:ea typeface="ＭＳ Ｐゴシック" charset="0"/>
              <a:cs typeface="ＭＳ Ｐゴシック" charset="0"/>
            </a:endParaRPr>
          </a:p>
        </p:txBody>
      </p:sp>
      <p:sp>
        <p:nvSpPr>
          <p:cNvPr id="3" name="TextBox 2"/>
          <p:cNvSpPr txBox="1"/>
          <p:nvPr/>
        </p:nvSpPr>
        <p:spPr>
          <a:xfrm>
            <a:off x="1259632" y="836712"/>
            <a:ext cx="4062828" cy="354012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"But the richer </a:t>
            </a:r>
            <a:br>
              <a:rPr lang="en-US" sz="2800" b="1" dirty="0">
                <a:solidFill>
                  <a:prstClr val="white"/>
                </a:solidFill>
                <a:effectLst>
                  <a:glow rad="152400">
                    <a:prstClr val="black">
                      <a:alpha val="91000"/>
                    </a:prstClr>
                  </a:glow>
                </a:effectLst>
                <a:latin typeface="Arial" charset="0"/>
                <a:cs typeface="Arial" charset="0"/>
              </a:rPr>
            </a:br>
            <a:r>
              <a:rPr lang="en-US" sz="2800" b="1" dirty="0">
                <a:solidFill>
                  <a:prstClr val="white"/>
                </a:solidFill>
                <a:effectLst>
                  <a:glow rad="152400">
                    <a:prstClr val="black">
                      <a:alpha val="91000"/>
                    </a:prstClr>
                  </a:glow>
                </a:effectLst>
                <a:latin typeface="Arial" charset="0"/>
                <a:cs typeface="Arial" charset="0"/>
              </a:rPr>
              <a:t>the people get,</a:t>
            </a:r>
          </a:p>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the more pagan altars they build.</a:t>
            </a:r>
          </a:p>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The more bountiful their harvests,</a:t>
            </a:r>
          </a:p>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the more beautiful their sacred pillars."</a:t>
            </a:r>
          </a:p>
        </p:txBody>
      </p:sp>
      <p:sp>
        <p:nvSpPr>
          <p:cNvPr id="4" name="TextBox 3"/>
          <p:cNvSpPr txBox="1"/>
          <p:nvPr/>
        </p:nvSpPr>
        <p:spPr>
          <a:xfrm>
            <a:off x="2987824" y="5334000"/>
            <a:ext cx="6156176" cy="954107"/>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"How prosperous Israel is—</a:t>
            </a:r>
            <a:endParaRPr lang="en-US" sz="2800" b="1" i="1" dirty="0">
              <a:solidFill>
                <a:prstClr val="white"/>
              </a:solidFill>
              <a:effectLst>
                <a:glow rad="152400">
                  <a:prstClr val="black">
                    <a:alpha val="91000"/>
                  </a:prstClr>
                </a:glow>
              </a:effectLst>
              <a:latin typeface="Arial" charset="0"/>
              <a:cs typeface="Arial" charset="0"/>
            </a:endParaRPr>
          </a:p>
          <a:p>
            <a:pPr defTabSz="914400" eaLnBrk="0" fontAlgn="base" hangingPunct="0">
              <a:spcBef>
                <a:spcPct val="0"/>
              </a:spcBef>
              <a:spcAft>
                <a:spcPct val="0"/>
              </a:spcAft>
              <a:defRPr/>
            </a:pPr>
            <a:r>
              <a:rPr lang="en-US" sz="2800" b="1" dirty="0">
                <a:solidFill>
                  <a:prstClr val="white"/>
                </a:solidFill>
                <a:effectLst>
                  <a:glow rad="152400">
                    <a:prstClr val="black">
                      <a:alpha val="91000"/>
                    </a:prstClr>
                  </a:glow>
                </a:effectLst>
                <a:latin typeface="Arial" charset="0"/>
                <a:cs typeface="Arial" charset="0"/>
              </a:rPr>
              <a:t>a luxuriant vine loaded with fruit."</a:t>
            </a:r>
          </a:p>
        </p:txBody>
      </p:sp>
    </p:spTree>
    <p:extLst>
      <p:ext uri="{BB962C8B-B14F-4D97-AF65-F5344CB8AC3E}">
        <p14:creationId xmlns:p14="http://schemas.microsoft.com/office/powerpoint/2010/main" val="219942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11</a:t>
            </a:r>
          </a:p>
        </p:txBody>
      </p:sp>
    </p:spTree>
    <p:extLst>
      <p:ext uri="{BB962C8B-B14F-4D97-AF65-F5344CB8AC3E}">
        <p14:creationId xmlns:p14="http://schemas.microsoft.com/office/powerpoint/2010/main" val="2894731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a:ea typeface="+mj-ea"/>
                <a:cs typeface="+mj-cs"/>
              </a:rPr>
              <a:t>Case Study: </a:t>
            </a:r>
            <a:br>
              <a:rPr lang="en-NZ">
                <a:ea typeface="+mj-ea"/>
                <a:cs typeface="+mj-cs"/>
              </a:rPr>
            </a:br>
            <a:r>
              <a:rPr lang="en-NZ">
                <a:ea typeface="+mj-ea"/>
                <a:cs typeface="+mj-cs"/>
              </a:rPr>
              <a:t>Hosea 11:1 in Matthew 2:15</a:t>
            </a:r>
          </a:p>
        </p:txBody>
      </p:sp>
      <p:sp>
        <p:nvSpPr>
          <p:cNvPr id="420866" name="Content Placeholder 2"/>
          <p:cNvSpPr>
            <a:spLocks noGrp="1"/>
          </p:cNvSpPr>
          <p:nvPr>
            <p:ph sz="quarter" idx="1"/>
          </p:nvPr>
        </p:nvSpPr>
        <p:spPr>
          <a:xfrm>
            <a:off x="612775" y="1600200"/>
            <a:ext cx="8153400" cy="2335213"/>
          </a:xfrm>
        </p:spPr>
        <p:txBody>
          <a:bodyPr/>
          <a:lstStyle/>
          <a:p>
            <a:pPr eaLnBrk="1" hangingPunct="1"/>
            <a:r>
              <a:rPr lang="en-NZ" sz="3200" b="1">
                <a:latin typeface="Tw Cen MT" charset="0"/>
              </a:rPr>
              <a:t>Who does "son" refer to in each passage?</a:t>
            </a:r>
          </a:p>
          <a:p>
            <a:pPr eaLnBrk="1" hangingPunct="1"/>
            <a:r>
              <a:rPr lang="en-NZ" sz="3200" b="1">
                <a:latin typeface="Tw Cen MT" charset="0"/>
              </a:rPr>
              <a:t>What difference does this make?</a:t>
            </a:r>
          </a:p>
          <a:p>
            <a:pPr eaLnBrk="1" hangingPunct="1"/>
            <a:r>
              <a:rPr lang="en-NZ" sz="3200" b="1">
                <a:latin typeface="Tw Cen MT" charset="0"/>
              </a:rPr>
              <a:t>What is Matthew</a:t>
            </a:r>
            <a:r>
              <a:rPr lang="fr-FR" sz="3200" b="1">
                <a:latin typeface="Tw Cen MT" charset="0"/>
              </a:rPr>
              <a:t>'</a:t>
            </a:r>
            <a:r>
              <a:rPr lang="en-NZ" sz="3200" b="1">
                <a:latin typeface="Tw Cen MT" charset="0"/>
              </a:rPr>
              <a:t>s message for us?</a:t>
            </a:r>
          </a:p>
          <a:p>
            <a:pPr eaLnBrk="1" hangingPunct="1"/>
            <a:r>
              <a:rPr lang="en-NZ" sz="3200" b="1">
                <a:latin typeface="Tw Cen MT" charset="0"/>
              </a:rPr>
              <a:t>Is it faithful to the OT context and message?</a:t>
            </a: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Israel </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(Hos. 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Jesus</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(Matt. 2:15)</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spTree>
    <p:extLst>
      <p:ext uri="{BB962C8B-B14F-4D97-AF65-F5344CB8AC3E}">
        <p14:creationId xmlns:p14="http://schemas.microsoft.com/office/powerpoint/2010/main" val="71450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a:ea typeface="+mj-ea"/>
                <a:cs typeface="+mj-cs"/>
              </a:rPr>
              <a:t>Case Study: </a:t>
            </a:r>
            <a:br>
              <a:rPr lang="en-NZ">
                <a:ea typeface="+mj-ea"/>
                <a:cs typeface="+mj-cs"/>
              </a:rPr>
            </a:br>
            <a:r>
              <a:rPr lang="en-NZ">
                <a:ea typeface="+mj-ea"/>
                <a:cs typeface="+mj-cs"/>
              </a:rPr>
              <a:t>Hosea 11:1 in Matthew 2:15</a:t>
            </a:r>
          </a:p>
        </p:txBody>
      </p:sp>
      <p:sp>
        <p:nvSpPr>
          <p:cNvPr id="421890" name="Content Placeholder 2"/>
          <p:cNvSpPr>
            <a:spLocks noGrp="1"/>
          </p:cNvSpPr>
          <p:nvPr>
            <p:ph sz="quarter" idx="1"/>
          </p:nvPr>
        </p:nvSpPr>
        <p:spPr>
          <a:xfrm>
            <a:off x="320675" y="1600200"/>
            <a:ext cx="8729663" cy="2617788"/>
          </a:xfrm>
        </p:spPr>
        <p:txBody>
          <a:bodyPr/>
          <a:lstStyle/>
          <a:p>
            <a:pPr eaLnBrk="1" hangingPunct="1"/>
            <a:r>
              <a:rPr lang="en-NZ" sz="3200" b="1">
                <a:latin typeface="Tw Cen MT" charset="0"/>
              </a:rPr>
              <a:t>Hosea called Israel God</a:t>
            </a:r>
            <a:r>
              <a:rPr lang="fr-FR" sz="3200" b="1">
                <a:latin typeface="Tw Cen MT" charset="0"/>
              </a:rPr>
              <a:t>'</a:t>
            </a:r>
            <a:r>
              <a:rPr lang="en-NZ" sz="3200" b="1">
                <a:latin typeface="Tw Cen MT" charset="0"/>
              </a:rPr>
              <a:t>s "son," but Israel was a </a:t>
            </a:r>
            <a:r>
              <a:rPr lang="en-NZ" sz="3200" b="1" i="1">
                <a:solidFill>
                  <a:srgbClr val="FF0000"/>
                </a:solidFill>
                <a:latin typeface="Tw Cen MT" charset="0"/>
              </a:rPr>
              <a:t>disobedient</a:t>
            </a:r>
            <a:r>
              <a:rPr lang="en-NZ" sz="3200" b="1">
                <a:solidFill>
                  <a:srgbClr val="FF0000"/>
                </a:solidFill>
                <a:latin typeface="Tw Cen MT" charset="0"/>
              </a:rPr>
              <a:t> </a:t>
            </a:r>
            <a:r>
              <a:rPr lang="en-NZ" sz="3200" b="1">
                <a:latin typeface="Tw Cen MT" charset="0"/>
              </a:rPr>
              <a:t>son.</a:t>
            </a:r>
          </a:p>
          <a:p>
            <a:pPr eaLnBrk="1" hangingPunct="1"/>
            <a:r>
              <a:rPr lang="en-NZ" sz="3200" b="1">
                <a:latin typeface="Tw Cen MT" charset="0"/>
              </a:rPr>
              <a:t>Matthew calls Jesus God</a:t>
            </a:r>
            <a:r>
              <a:rPr lang="fr-FR" sz="3200" b="1">
                <a:latin typeface="Tw Cen MT" charset="0"/>
              </a:rPr>
              <a:t>'</a:t>
            </a:r>
            <a:r>
              <a:rPr lang="en-NZ" sz="3200" b="1">
                <a:latin typeface="Tw Cen MT" charset="0"/>
              </a:rPr>
              <a:t>s Son, but He is an </a:t>
            </a:r>
            <a:r>
              <a:rPr lang="en-NZ" sz="3200" b="1" i="1">
                <a:solidFill>
                  <a:srgbClr val="000090"/>
                </a:solidFill>
                <a:latin typeface="Tw Cen MT" charset="0"/>
              </a:rPr>
              <a:t>obedient</a:t>
            </a:r>
            <a:r>
              <a:rPr lang="en-NZ" sz="3200" b="1">
                <a:latin typeface="Tw Cen MT" charset="0"/>
              </a:rPr>
              <a:t> Son.  Unlike Israel, Jesus was perfect in every instance where Israel failed.</a:t>
            </a: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Israel </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(Hos. 11:1)</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defRPr/>
              </a:pPr>
              <a:r>
                <a:rPr lang="en-NZ" sz="2400" b="1" dirty="0">
                  <a:solidFill>
                    <a:srgbClr val="FFFFFF"/>
                  </a:solidFill>
                  <a:effectLst>
                    <a:glow rad="165100">
                      <a:prstClr val="black">
                        <a:alpha val="98000"/>
                      </a:prstClr>
                    </a:glow>
                  </a:effectLst>
                  <a:latin typeface="Arial"/>
                  <a:cs typeface="Arial"/>
                </a:rPr>
                <a:t>Jesus</a:t>
              </a:r>
              <a:br>
                <a:rPr lang="en-NZ" sz="2400" b="1" dirty="0">
                  <a:solidFill>
                    <a:srgbClr val="FFFFFF"/>
                  </a:solidFill>
                  <a:effectLst>
                    <a:glow rad="165100">
                      <a:prstClr val="black">
                        <a:alpha val="98000"/>
                      </a:prstClr>
                    </a:glow>
                  </a:effectLst>
                  <a:latin typeface="Arial"/>
                  <a:cs typeface="Arial"/>
                </a:rPr>
              </a:br>
              <a:r>
                <a:rPr lang="en-NZ" sz="2400" b="1" dirty="0">
                  <a:solidFill>
                    <a:srgbClr val="FFFFFF"/>
                  </a:solidFill>
                  <a:effectLst>
                    <a:glow rad="165100">
                      <a:prstClr val="black">
                        <a:alpha val="98000"/>
                      </a:prstClr>
                    </a:glow>
                  </a:effectLst>
                  <a:latin typeface="Arial"/>
                  <a:cs typeface="Arial"/>
                </a:rPr>
                <a:t>(Matt. 2:15)</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latin typeface="Tw Cen MT"/>
              </a:endParaRPr>
            </a:p>
          </p:txBody>
        </p:sp>
      </p:grpSp>
    </p:spTree>
    <p:extLst>
      <p:ext uri="{BB962C8B-B14F-4D97-AF65-F5344CB8AC3E}">
        <p14:creationId xmlns:p14="http://schemas.microsoft.com/office/powerpoint/2010/main" val="2105945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Hear the word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people of Israel!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L</a:t>
            </a:r>
            <a:r>
              <a:rPr lang="en-US" sz="3600" b="1" dirty="0">
                <a:effectLst>
                  <a:glow rad="127000">
                    <a:schemeClr val="tx1"/>
                  </a:glow>
                </a:effectLst>
                <a:latin typeface="Arial" charset="0"/>
                <a:ea typeface="ＭＳ Ｐゴシック" charset="0"/>
                <a:cs typeface="ＭＳ Ｐゴシック" charset="0"/>
              </a:rPr>
              <a:t>ORD has brought charges against you, saying: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'There is no </a:t>
            </a:r>
            <a:r>
              <a:rPr lang="en-US" sz="3600" b="1" dirty="0">
                <a:solidFill>
                  <a:srgbClr val="FFFF00"/>
                </a:solidFill>
                <a:effectLst>
                  <a:glow rad="127000">
                    <a:schemeClr val="tx1"/>
                  </a:glow>
                </a:effectLst>
                <a:latin typeface="Arial" charset="0"/>
                <a:ea typeface="ＭＳ Ｐゴシック" charset="0"/>
                <a:cs typeface="ＭＳ Ｐゴシック" charset="0"/>
              </a:rPr>
              <a:t>faithfulness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kindness</a:t>
            </a:r>
            <a:r>
              <a:rPr lang="en-US" sz="3600" b="1" dirty="0">
                <a:effectLst>
                  <a:glow rad="127000">
                    <a:schemeClr val="tx1"/>
                  </a:glow>
                </a:effectLst>
                <a:latin typeface="Arial" charset="0"/>
                <a:ea typeface="ＭＳ Ｐゴシック" charset="0"/>
                <a:cs typeface="ＭＳ Ｐゴシック" charset="0"/>
              </a:rPr>
              <a:t> (</a:t>
            </a:r>
            <a:r>
              <a:rPr lang="en-US" sz="3600" b="1" i="1" dirty="0">
                <a:effectLst>
                  <a:glow rad="127000">
                    <a:schemeClr val="tx1"/>
                  </a:glow>
                </a:effectLst>
                <a:latin typeface="Arial" charset="0"/>
                <a:ea typeface="ＭＳ Ｐゴシック" charset="0"/>
                <a:cs typeface="ＭＳ Ｐゴシック" charset="0"/>
              </a:rPr>
              <a:t>hesed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a:t>
            </a: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your land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5" name="Group 4"/>
          <p:cNvGrpSpPr/>
          <p:nvPr/>
        </p:nvGrpSpPr>
        <p:grpSpPr>
          <a:xfrm>
            <a:off x="37260" y="4702477"/>
            <a:ext cx="3844271" cy="1934126"/>
            <a:chOff x="201914" y="4702477"/>
            <a:chExt cx="3844271"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4:4–6:3</a:t>
              </a:r>
            </a:p>
          </p:txBody>
        </p:sp>
        <p:sp>
          <p:nvSpPr>
            <p:cNvPr id="4" name="Down Arrow 3"/>
            <p:cNvSpPr/>
            <p:nvPr/>
          </p:nvSpPr>
          <p:spPr bwMode="auto">
            <a:xfrm rot="2733652">
              <a:off x="2726560" y="4182586"/>
              <a:ext cx="799734" cy="1839516"/>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grpSp>
        <p:nvGrpSpPr>
          <p:cNvPr id="9" name="Group 8"/>
          <p:cNvGrpSpPr/>
          <p:nvPr/>
        </p:nvGrpSpPr>
        <p:grpSpPr>
          <a:xfrm>
            <a:off x="2940193" y="3846230"/>
            <a:ext cx="3712523" cy="2790373"/>
            <a:chOff x="47053" y="3846230"/>
            <a:chExt cx="3712523" cy="2790373"/>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6:4–11:11</a:t>
              </a:r>
            </a:p>
          </p:txBody>
        </p:sp>
        <p:sp>
          <p:nvSpPr>
            <p:cNvPr id="11" name="Down Arrow 10"/>
            <p:cNvSpPr/>
            <p:nvPr/>
          </p:nvSpPr>
          <p:spPr bwMode="auto">
            <a:xfrm rot="2530523">
              <a:off x="2959842" y="3846230"/>
              <a:ext cx="799734" cy="223551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grpSp>
        <p:nvGrpSpPr>
          <p:cNvPr id="12" name="Group 11"/>
          <p:cNvGrpSpPr/>
          <p:nvPr/>
        </p:nvGrpSpPr>
        <p:grpSpPr>
          <a:xfrm>
            <a:off x="5880385" y="3532431"/>
            <a:ext cx="3216572" cy="3104172"/>
            <a:chOff x="-511594" y="3532431"/>
            <a:chExt cx="3216572" cy="3104172"/>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algn="ctr" defTabSz="914400" fontAlgn="base">
                <a:spcBef>
                  <a:spcPct val="50000"/>
                </a:spcBef>
                <a:spcAft>
                  <a:spcPct val="0"/>
                </a:spcAft>
              </a:pPr>
              <a:r>
                <a:rPr lang="en-US" sz="3600" b="1" dirty="0">
                  <a:solidFill>
                    <a:srgbClr val="000000"/>
                  </a:solidFill>
                  <a:latin typeface="Arial" charset="0"/>
                  <a:ea typeface="ＭＳ Ｐゴシック" charset="0"/>
                  <a:cs typeface="ＭＳ Ｐゴシック" charset="0"/>
                </a:rPr>
                <a:t>11:12–13:16</a:t>
              </a:r>
            </a:p>
          </p:txBody>
        </p:sp>
        <p:sp>
          <p:nvSpPr>
            <p:cNvPr id="14" name="Down Arrow 13"/>
            <p:cNvSpPr/>
            <p:nvPr/>
          </p:nvSpPr>
          <p:spPr bwMode="auto">
            <a:xfrm>
              <a:off x="1434818" y="3532431"/>
              <a:ext cx="799734" cy="216351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Tree>
    <p:extLst>
      <p:ext uri="{BB962C8B-B14F-4D97-AF65-F5344CB8AC3E}">
        <p14:creationId xmlns:p14="http://schemas.microsoft.com/office/powerpoint/2010/main" val="2347664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Micah</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en-US" sz="2800">
                <a:solidFill>
                  <a:srgbClr val="EAEAEA"/>
                </a:solidFill>
                <a:latin typeface="Arial" charset="0"/>
                <a:ea typeface="ＭＳ Ｐゴシック" charset="0"/>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fontAlgn="base">
              <a:spcBef>
                <a:spcPct val="0"/>
              </a:spcBef>
              <a:spcAft>
                <a:spcPct val="0"/>
              </a:spcAft>
            </a:pP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extLst>
      <p:ext uri="{BB962C8B-B14F-4D97-AF65-F5344CB8AC3E}">
        <p14:creationId xmlns:p14="http://schemas.microsoft.com/office/powerpoint/2010/main" val="76613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13</a:t>
            </a:r>
          </a:p>
        </p:txBody>
      </p:sp>
    </p:spTree>
    <p:extLst>
      <p:ext uri="{BB962C8B-B14F-4D97-AF65-F5344CB8AC3E}">
        <p14:creationId xmlns:p14="http://schemas.microsoft.com/office/powerpoint/2010/main" val="1612962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people of Samaria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must bear the consequences of their guilt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because they rebelled against their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(Hosea 13:16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4696726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Hosea 14</a:t>
            </a:r>
          </a:p>
        </p:txBody>
      </p:sp>
    </p:spTree>
    <p:extLst>
      <p:ext uri="{BB962C8B-B14F-4D97-AF65-F5344CB8AC3E}">
        <p14:creationId xmlns:p14="http://schemas.microsoft.com/office/powerpoint/2010/main" val="1374953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effectLst>
                  <a:glow rad="381000">
                    <a:schemeClr val="tx1"/>
                  </a:glow>
                </a:effectLst>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dirty="0">
                <a:effectLst>
                  <a:glow rad="381000">
                    <a:schemeClr val="tx1"/>
                  </a:glow>
                </a:effectLst>
                <a:latin typeface="Times New Roman"/>
                <a:ea typeface="ＭＳ Ｐゴシック" charset="0"/>
                <a:cs typeface="Times New Roman"/>
              </a:rPr>
              <a:t>HOSEA</a:t>
            </a:r>
          </a:p>
        </p:txBody>
      </p:sp>
    </p:spTree>
    <p:extLst>
      <p:ext uri="{BB962C8B-B14F-4D97-AF65-F5344CB8AC3E}">
        <p14:creationId xmlns:p14="http://schemas.microsoft.com/office/powerpoint/2010/main" val="8474444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FROM BROKEN</a:t>
            </a:r>
          </a:p>
        </p:txBody>
      </p:sp>
    </p:spTree>
    <p:extLst>
      <p:ext uri="{BB962C8B-B14F-4D97-AF65-F5344CB8AC3E}">
        <p14:creationId xmlns:p14="http://schemas.microsoft.com/office/powerpoint/2010/main" val="236564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en-US" sz="6000" b="1" dirty="0">
                <a:effectLst>
                  <a:glow rad="127000">
                    <a:schemeClr val="tx1"/>
                  </a:glow>
                </a:effectLst>
                <a:latin typeface="Arial" charset="0"/>
                <a:ea typeface="ＭＳ Ｐゴシック" charset="0"/>
                <a:cs typeface="ＭＳ Ｐゴシック" charset="0"/>
              </a:rPr>
              <a:t>TO BRAND NEW</a:t>
            </a:r>
          </a:p>
        </p:txBody>
      </p:sp>
    </p:spTree>
    <p:extLst>
      <p:ext uri="{BB962C8B-B14F-4D97-AF65-F5344CB8AC3E}">
        <p14:creationId xmlns:p14="http://schemas.microsoft.com/office/powerpoint/2010/main" val="2171011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08792"/>
            <a:ext cx="9144000" cy="1449207"/>
          </a:xfrm>
          <a:effectLst>
            <a:outerShdw blurRad="63500" dist="35921" dir="2700000" algn="ctr" rotWithShape="0">
              <a:schemeClr val="tx2">
                <a:alpha val="74998"/>
              </a:schemeClr>
            </a:outerShdw>
          </a:effectLst>
        </p:spPr>
        <p:txBody>
          <a:bodyPr anchor="t"/>
          <a:lstStyle/>
          <a:p>
            <a:pPr>
              <a:defRPr/>
            </a:pPr>
            <a:r>
              <a:rPr lang="en-US" sz="4000" b="1" dirty="0">
                <a:effectLst>
                  <a:glow rad="381000">
                    <a:schemeClr val="tx1"/>
                  </a:glow>
                </a:effectLst>
                <a:latin typeface="Arial" charset="0"/>
                <a:ea typeface="ＭＳ Ｐゴシック" charset="0"/>
                <a:cs typeface="ＭＳ Ｐゴシック" charset="0"/>
              </a:rPr>
              <a:t>God balances discipline with blessings today too!</a:t>
            </a:r>
          </a:p>
        </p:txBody>
      </p:sp>
      <p:sp>
        <p:nvSpPr>
          <p:cNvPr id="5" name="Rectangle 2"/>
          <p:cNvSpPr txBox="1">
            <a:spLocks noChangeArrowheads="1"/>
          </p:cNvSpPr>
          <p:nvPr/>
        </p:nvSpPr>
        <p:spPr bwMode="auto">
          <a:xfrm>
            <a:off x="0" y="1693187"/>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effectLst>
                  <a:glow rad="381000">
                    <a:schemeClr val="tx1"/>
                  </a:glow>
                </a:effectLst>
                <a:latin typeface="Arial" charset="0"/>
                <a:ea typeface="ＭＳ Ｐゴシック" charset="0"/>
                <a:cs typeface="ＭＳ Ｐゴシック" charset="0"/>
              </a:rPr>
              <a:t>FROM BROKEN TO BRAND NEW</a:t>
            </a:r>
          </a:p>
        </p:txBody>
      </p:sp>
      <p:sp>
        <p:nvSpPr>
          <p:cNvPr id="6" name="Rectangle 2"/>
          <p:cNvSpPr txBox="1">
            <a:spLocks noChangeArrowheads="1"/>
          </p:cNvSpPr>
          <p:nvPr/>
        </p:nvSpPr>
        <p:spPr bwMode="auto">
          <a:xfrm>
            <a:off x="0" y="-282198"/>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dirty="0">
                <a:effectLst>
                  <a:glow rad="381000">
                    <a:schemeClr val="tx1"/>
                  </a:glow>
                </a:effectLst>
                <a:latin typeface="Times New Roman"/>
                <a:ea typeface="ＭＳ Ｐゴシック" charset="0"/>
                <a:cs typeface="Times New Roman"/>
              </a:rPr>
              <a:t>HOSEA</a:t>
            </a:r>
          </a:p>
        </p:txBody>
      </p:sp>
    </p:spTree>
    <p:extLst>
      <p:ext uri="{BB962C8B-B14F-4D97-AF65-F5344CB8AC3E}">
        <p14:creationId xmlns:p14="http://schemas.microsoft.com/office/powerpoint/2010/main" val="13471490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845737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is loyal to you,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so be </a:t>
            </a:r>
            <a:r>
              <a:rPr lang="en-US" sz="5400" b="1" dirty="0">
                <a:solidFill>
                  <a:srgbClr val="FFFF00"/>
                </a:solidFill>
                <a:effectLst>
                  <a:glow rad="127000">
                    <a:srgbClr val="000000"/>
                  </a:glow>
                </a:effectLst>
                <a:latin typeface="Arial" charset="0"/>
                <a:ea typeface="ＭＳ Ｐゴシック" charset="0"/>
                <a:cs typeface="ＭＳ Ｐゴシック" charset="0"/>
              </a:rPr>
              <a:t>loyal</a:t>
            </a:r>
            <a:r>
              <a:rPr lang="en-US" sz="5400" b="1" dirty="0">
                <a:solidFill>
                  <a:srgbClr val="FFFFFF"/>
                </a:solidFill>
                <a:effectLst>
                  <a:glow rad="127000">
                    <a:srgbClr val="000000"/>
                  </a:glow>
                </a:effectLst>
                <a:latin typeface="Arial" charset="0"/>
                <a:ea typeface="ＭＳ Ｐゴシック" charset="0"/>
                <a:cs typeface="ＭＳ Ｐゴシック" charset="0"/>
              </a:rPr>
              <a:t> to him </a:t>
            </a:r>
          </a:p>
        </p:txBody>
      </p:sp>
      <p:sp>
        <p:nvSpPr>
          <p:cNvPr id="6" name="Rectangle 2">
            <a:extLst>
              <a:ext uri="{FF2B5EF4-FFF2-40B4-BE49-F238E27FC236}">
                <a16:creationId xmlns:a16="http://schemas.microsoft.com/office/drawing/2014/main" id="{F64F1F46-5945-6C49-9D94-7D8438553B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Hosea</a:t>
            </a:r>
          </a:p>
        </p:txBody>
      </p:sp>
    </p:spTree>
    <p:extLst>
      <p:ext uri="{BB962C8B-B14F-4D97-AF65-F5344CB8AC3E}">
        <p14:creationId xmlns:p14="http://schemas.microsoft.com/office/powerpoint/2010/main" val="9046135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Simply put...</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Be Loyal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Hosea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565</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9269715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Perils of Prosperity</a:t>
            </a:r>
          </a:p>
        </p:txBody>
      </p:sp>
      <p:graphicFrame>
        <p:nvGraphicFramePr>
          <p:cNvPr id="72825" name="Group 121"/>
          <p:cNvGraphicFramePr>
            <a:graphicFrameLocks noGrp="1"/>
          </p:cNvGraphicFramePr>
          <p:nvPr>
            <p:extLst>
              <p:ext uri="{D42A27DB-BD31-4B8C-83A1-F6EECF244321}">
                <p14:modId xmlns:p14="http://schemas.microsoft.com/office/powerpoint/2010/main" val="859375381"/>
              </p:ext>
            </p:extLst>
          </p:nvPr>
        </p:nvGraphicFramePr>
        <p:xfrm>
          <a:off x="0" y="1220788"/>
          <a:ext cx="9144000" cy="5664224"/>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Jonah</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Amos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Hosea</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Responsibility Addressed</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Evangelistic</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Social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Spiritual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Israel</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Problem</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Myopia</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Adultery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Attribute</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Faithfulness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Key Word </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Loyal</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Summary</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cares even for cruel Gentiles, so you should too!</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is fair with you, so you should be fair with others!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is loyal to you, so be loyal to him.</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Modern Parallels</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Failure in Mission Responsibility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Oppression of Maids &amp; Foreign Workers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Church</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God is Modernity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(Methods)</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(approx.)</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End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fr-FR"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94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motivate us to be </a:t>
            </a:r>
            <a:r>
              <a:rPr lang="en-US" sz="4800" b="1" dirty="0">
                <a:solidFill>
                  <a:srgbClr val="FFFF00"/>
                </a:solidFill>
                <a:effectLst>
                  <a:glow rad="127000">
                    <a:schemeClr val="tx1"/>
                  </a:glow>
                </a:effectLst>
                <a:latin typeface="Arial" charset="0"/>
                <a:ea typeface="ＭＳ Ｐゴシック" charset="0"/>
                <a:cs typeface="ＭＳ Ｐゴシック" charset="0"/>
              </a:rPr>
              <a:t>loyal</a:t>
            </a:r>
            <a:r>
              <a:rPr lang="en-US" sz="4800" b="1" dirty="0">
                <a:effectLst>
                  <a:glow rad="127000">
                    <a:schemeClr val="tx1"/>
                  </a:glow>
                </a:effectLst>
                <a:latin typeface="Arial" charset="0"/>
                <a:ea typeface="ＭＳ Ｐゴシック" charset="0"/>
                <a:cs typeface="ＭＳ Ｐゴシック" charset="0"/>
              </a:rPr>
              <a:t> to him?</a:t>
            </a: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778082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examples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53755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02" r="5869"/>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motivates loyalty by </a:t>
            </a:r>
            <a:r>
              <a:rPr lang="en-US" sz="4800" b="1" dirty="0">
                <a:solidFill>
                  <a:srgbClr val="FFFF00"/>
                </a:solidFill>
                <a:effectLst>
                  <a:glow rad="127000">
                    <a:schemeClr val="tx1"/>
                  </a:glow>
                </a:effectLst>
                <a:latin typeface="Arial" charset="0"/>
                <a:ea typeface="ＭＳ Ｐゴシック" charset="0"/>
                <a:cs typeface="ＭＳ Ｐゴシック" charset="0"/>
              </a:rPr>
              <a:t>balancing</a:t>
            </a:r>
            <a:r>
              <a:rPr lang="en-US" sz="4800" b="1" dirty="0">
                <a:effectLst>
                  <a:glow rad="127000">
                    <a:schemeClr val="tx1"/>
                  </a:glow>
                </a:effectLst>
                <a:latin typeface="Arial" charset="0"/>
                <a:ea typeface="ＭＳ Ｐゴシック" charset="0"/>
                <a:cs typeface="ＭＳ Ｐゴシック" charset="0"/>
              </a:rPr>
              <a:t> correction and blessings.</a:t>
            </a:r>
          </a:p>
        </p:txBody>
      </p:sp>
    </p:spTree>
    <p:extLst>
      <p:ext uri="{BB962C8B-B14F-4D97-AF65-F5344CB8AC3E}">
        <p14:creationId xmlns:p14="http://schemas.microsoft.com/office/powerpoint/2010/main" val="371230512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are you doing at being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loyal to your loyal Lord? </a:t>
            </a: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106987129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srgbClr val="FFFFFF"/>
                </a:solidFill>
                <a:latin typeface="Arial"/>
                <a:ea typeface="ＭＳ Ｐゴシック" charset="0"/>
                <a:cs typeface="Arial"/>
              </a:rPr>
              <a:t>"Yet I hold this against you: </a:t>
            </a:r>
          </a:p>
          <a:p>
            <a:pPr algn="ctr" defTabSz="914400" fontAlgn="base">
              <a:spcBef>
                <a:spcPct val="0"/>
              </a:spcBef>
              <a:spcAft>
                <a:spcPct val="0"/>
              </a:spcAft>
              <a:defRPr/>
            </a:pPr>
            <a:r>
              <a:rPr lang="en-US" sz="4000" b="1" i="1" dirty="0">
                <a:solidFill>
                  <a:srgbClr val="FFFFFF"/>
                </a:solidFill>
                <a:latin typeface="Arial"/>
                <a:ea typeface="ＭＳ Ｐゴシック" charset="0"/>
                <a:cs typeface="Arial"/>
              </a:rPr>
              <a:t>You have forsaken </a:t>
            </a:r>
            <a:br>
              <a:rPr lang="en-US" sz="4000" b="1" i="1" dirty="0">
                <a:solidFill>
                  <a:srgbClr val="FFFFFF"/>
                </a:solidFill>
                <a:latin typeface="Arial"/>
                <a:ea typeface="ＭＳ Ｐゴシック" charset="0"/>
                <a:cs typeface="Arial"/>
              </a:rPr>
            </a:br>
            <a:r>
              <a:rPr lang="en-US" sz="4000" b="1" i="1" dirty="0">
                <a:solidFill>
                  <a:srgbClr val="FFFFFF"/>
                </a:solidFill>
                <a:latin typeface="Arial"/>
                <a:ea typeface="ＭＳ Ｐゴシック" charset="0"/>
                <a:cs typeface="Arial"/>
              </a:rPr>
              <a:t>your first love."</a:t>
            </a:r>
          </a:p>
        </p:txBody>
      </p:sp>
      <p:sp>
        <p:nvSpPr>
          <p:cNvPr id="80900" name="Title 4"/>
          <p:cNvSpPr>
            <a:spLocks noGrp="1"/>
          </p:cNvSpPr>
          <p:nvPr>
            <p:ph type="title" idx="4294967295"/>
          </p:nvPr>
        </p:nvSpPr>
        <p:spPr>
          <a:xfrm>
            <a:off x="3886200" y="5715000"/>
            <a:ext cx="5029200" cy="838200"/>
          </a:xfrm>
        </p:spPr>
        <p:txBody>
          <a:bodyPr/>
          <a:lstStyle/>
          <a:p>
            <a:pPr>
              <a:defRPr/>
            </a:pPr>
            <a:r>
              <a:rPr lang="en-US" sz="3600">
                <a:solidFill>
                  <a:srgbClr val="FFFFFF"/>
                </a:solidFill>
                <a:effectLst>
                  <a:outerShdw blurRad="38100" dist="38100" dir="2700000" algn="tl">
                    <a:srgbClr val="000000"/>
                  </a:outerShdw>
                </a:effectLst>
                <a:ea typeface="ＭＳ Ｐゴシック" charset="0"/>
              </a:rPr>
              <a:t>Revelation 2:4 (NIV)</a:t>
            </a:r>
          </a:p>
        </p:txBody>
      </p:sp>
      <p:pic>
        <p:nvPicPr>
          <p:cNvPr id="42291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3068638"/>
            <a:ext cx="3552825" cy="355282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62556993"/>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11188" y="188913"/>
            <a:ext cx="80645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FF"/>
                </a:solidFill>
                <a:latin typeface="Arial"/>
                <a:ea typeface="ＭＳ Ｐゴシック" charset="0"/>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1 John 2:15 (NIV)</a:t>
            </a:r>
          </a:p>
        </p:txBody>
      </p:sp>
    </p:spTree>
    <p:extLst>
      <p:ext uri="{BB962C8B-B14F-4D97-AF65-F5344CB8AC3E}">
        <p14:creationId xmlns:p14="http://schemas.microsoft.com/office/powerpoint/2010/main" val="2413049492"/>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468313" y="304800"/>
            <a:ext cx="7685087"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FF"/>
                </a:solidFill>
                <a:latin typeface="Arial"/>
                <a:ea typeface="ＭＳ Ｐゴシック" charset="0"/>
                <a:cs typeface="Arial"/>
              </a:rPr>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1 John 2:16-17 (NIV)</a:t>
            </a:r>
          </a:p>
        </p:txBody>
      </p:sp>
    </p:spTree>
    <p:extLst>
      <p:ext uri="{BB962C8B-B14F-4D97-AF65-F5344CB8AC3E}">
        <p14:creationId xmlns:p14="http://schemas.microsoft.com/office/powerpoint/2010/main" val="587831307"/>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684213" y="304800"/>
            <a:ext cx="7469187" cy="3786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FF"/>
                </a:solidFill>
                <a:latin typeface="Arial"/>
                <a:ea typeface="ＭＳ Ｐゴシック" charset="0"/>
                <a:cs typeface="Arial"/>
              </a:rPr>
              <a:t>"You adulterous people, don</a:t>
            </a:r>
            <a:r>
              <a:rPr lang="fr-FR" sz="4000" b="1" i="1" dirty="0">
                <a:solidFill>
                  <a:srgbClr val="FFFFFF"/>
                </a:solidFill>
                <a:latin typeface="Arial"/>
                <a:ea typeface="ＭＳ Ｐゴシック" charset="0"/>
                <a:cs typeface="Arial"/>
              </a:rPr>
              <a:t>'</a:t>
            </a:r>
            <a:r>
              <a:rPr lang="en-US" sz="4000" b="1" i="1" dirty="0">
                <a:solidFill>
                  <a:srgbClr val="FFFFFF"/>
                </a:solidFill>
                <a:latin typeface="Arial"/>
                <a:ea typeface="ＭＳ Ｐゴシック" charset="0"/>
                <a:cs typeface="Arial"/>
              </a:rPr>
              <a:t>t you know that friendship with the world is hatred toward God? Anyone who chooses to be a friend of the world becomes an enemy of God."</a:t>
            </a:r>
          </a:p>
        </p:txBody>
      </p:sp>
      <p:sp>
        <p:nvSpPr>
          <p:cNvPr id="5" name="Title 4"/>
          <p:cNvSpPr>
            <a:spLocks noGrp="1"/>
          </p:cNvSpPr>
          <p:nvPr>
            <p:ph type="title" idx="4294967295"/>
          </p:nvPr>
        </p:nvSpPr>
        <p:spPr>
          <a:xfrm>
            <a:off x="5257800" y="5867400"/>
            <a:ext cx="3276600" cy="584200"/>
          </a:xfrm>
        </p:spPr>
        <p:txBody>
          <a:bodyPr>
            <a:spAutoFit/>
          </a:bodyPr>
          <a:lstStyle/>
          <a:p>
            <a:pPr algn="l" eaLnBrk="1" hangingPunct="1">
              <a:spcBef>
                <a:spcPct val="50000"/>
              </a:spcBef>
              <a:defRPr/>
            </a:pPr>
            <a:r>
              <a:rPr lang="en-US" sz="3200">
                <a:solidFill>
                  <a:schemeClr val="bg1"/>
                </a:solidFill>
                <a:effectLst>
                  <a:outerShdw blurRad="38100" dist="38100" dir="2700000" algn="tl">
                    <a:srgbClr val="000000"/>
                  </a:outerShdw>
                </a:effectLst>
                <a:ea typeface="ＭＳ Ｐゴシック" charset="0"/>
              </a:rPr>
              <a:t>James 4:4 (NIV)</a:t>
            </a:r>
          </a:p>
        </p:txBody>
      </p:sp>
    </p:spTree>
    <p:extLst>
      <p:ext uri="{BB962C8B-B14F-4D97-AF65-F5344CB8AC3E}">
        <p14:creationId xmlns:p14="http://schemas.microsoft.com/office/powerpoint/2010/main" val="46139166"/>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Idolatry of Israel</a:t>
            </a:r>
          </a:p>
        </p:txBody>
      </p:sp>
    </p:spTree>
    <p:extLst>
      <p:ext uri="{BB962C8B-B14F-4D97-AF65-F5344CB8AC3E}">
        <p14:creationId xmlns:p14="http://schemas.microsoft.com/office/powerpoint/2010/main" val="4245655462"/>
      </p:ext>
    </p:extLst>
  </p:cSld>
  <p:clrMapOvr>
    <a:masterClrMapping/>
  </p:clrMapOvr>
  <p:transition/>
</p:sld>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1754</TotalTime>
  <Words>3802</Words>
  <Application>Microsoft Macintosh PowerPoint</Application>
  <PresentationFormat>On-screen Show (4:3)</PresentationFormat>
  <Paragraphs>581</Paragraphs>
  <Slides>89</Slides>
  <Notes>81</Notes>
  <HiddenSlides>0</HiddenSlides>
  <MMClips>0</MMClips>
  <ScaleCrop>false</ScaleCrop>
  <HeadingPairs>
    <vt:vector size="8" baseType="variant">
      <vt:variant>
        <vt:lpstr>Fonts Used</vt:lpstr>
      </vt:variant>
      <vt:variant>
        <vt:i4>16</vt:i4>
      </vt:variant>
      <vt:variant>
        <vt:lpstr>Theme</vt:lpstr>
      </vt:variant>
      <vt:variant>
        <vt:i4>14</vt:i4>
      </vt:variant>
      <vt:variant>
        <vt:lpstr>Embedded OLE Servers</vt:lpstr>
      </vt:variant>
      <vt:variant>
        <vt:i4>1</vt:i4>
      </vt:variant>
      <vt:variant>
        <vt:lpstr>Slide Titles</vt:lpstr>
      </vt:variant>
      <vt:variant>
        <vt:i4>89</vt:i4>
      </vt:variant>
    </vt:vector>
  </HeadingPairs>
  <TitlesOfParts>
    <vt:vector size="120" baseType="lpstr">
      <vt:lpstr>B VAG Rounded Bold</vt:lpstr>
      <vt:lpstr>CAC Futura Casual</vt:lpstr>
      <vt:lpstr>Chicago</vt:lpstr>
      <vt:lpstr>Arial</vt:lpstr>
      <vt:lpstr>Bwhebb</vt:lpstr>
      <vt:lpstr>Calibri</vt:lpstr>
      <vt:lpstr>Comic Sans MS</vt:lpstr>
      <vt:lpstr>Helvetica</vt:lpstr>
      <vt:lpstr>Monotype Sorts</vt:lpstr>
      <vt:lpstr>Symbol</vt:lpstr>
      <vt:lpstr>Tahoma</vt:lpstr>
      <vt:lpstr>Times</vt:lpstr>
      <vt:lpstr>Times New Roman</vt:lpstr>
      <vt:lpstr>Tw Cen MT</vt:lpstr>
      <vt:lpstr>Wingdings</vt:lpstr>
      <vt:lpstr>Wingdings 2</vt:lpstr>
      <vt:lpstr>49_Blank Presentation</vt:lpstr>
      <vt:lpstr>Radar</vt:lpstr>
      <vt:lpstr>12_Default Design</vt:lpstr>
      <vt:lpstr>5_Default Design</vt:lpstr>
      <vt:lpstr>Default Design</vt:lpstr>
      <vt:lpstr>1_Blank Presentation</vt:lpstr>
      <vt:lpstr>35_Office Theme</vt:lpstr>
      <vt:lpstr>Office Theme</vt:lpstr>
      <vt:lpstr>Median</vt:lpstr>
      <vt:lpstr>4_Default Design</vt:lpstr>
      <vt:lpstr>2_Default Design</vt:lpstr>
      <vt:lpstr>1_Gesture</vt:lpstr>
      <vt:lpstr>2_untitled 3</vt:lpstr>
      <vt:lpstr>13_Office Theme</vt:lpstr>
      <vt:lpstr>Clip</vt:lpstr>
      <vt:lpstr>Be Loyal</vt:lpstr>
      <vt:lpstr>Loyalty</vt:lpstr>
      <vt:lpstr>Are you loyal?</vt:lpstr>
      <vt:lpstr>Loyal Relationships</vt:lpstr>
      <vt:lpstr>Are you loyal to God?</vt:lpstr>
      <vt:lpstr>How does God motivate us to be loyal to him?</vt:lpstr>
      <vt:lpstr>Placing the Prophets</vt:lpstr>
      <vt:lpstr>Perils of Prosperity</vt:lpstr>
      <vt:lpstr>The Idolatry of Israel</vt:lpstr>
      <vt:lpstr>Amazing Love</vt:lpstr>
      <vt:lpstr>Amazing Love</vt:lpstr>
      <vt:lpstr>How does God motivate us to be loyal to him?</vt:lpstr>
      <vt:lpstr>Key Word</vt:lpstr>
      <vt:lpstr>I. God motivates loyalty by examples.</vt:lpstr>
      <vt:lpstr>Hosea showed amazing loyalty in his failed marriage (Hosea 1–3).</vt:lpstr>
      <vt:lpstr>Slides on  Hosea 1</vt:lpstr>
      <vt:lpstr>When Hosea Wrote (1:1)</vt:lpstr>
      <vt:lpstr>Hosea 1:2 NLT</vt:lpstr>
      <vt:lpstr>Gomer took off for other lovers…</vt:lpstr>
      <vt:lpstr>What about Gomer's children?</vt:lpstr>
      <vt:lpstr>Gomer's Children</vt:lpstr>
      <vt:lpstr>What about Gomer's children?</vt:lpstr>
      <vt:lpstr>FUTURE SIGNIFICANCE OF HOSEA</vt:lpstr>
      <vt:lpstr>Israel's Future Restoration (1:10–2:1)</vt:lpstr>
      <vt:lpstr>Slides on  Hosea 2</vt:lpstr>
      <vt:lpstr>Hosea 2:1 NLT</vt:lpstr>
      <vt:lpstr>Hosea 2:2-3 NLT</vt:lpstr>
      <vt:lpstr>Did Hosea Divorce Gomer?</vt:lpstr>
      <vt:lpstr>Arguments For &amp; Against Hosea Divorcing Gomer</vt:lpstr>
      <vt:lpstr>Hosea 2:5 NLT</vt:lpstr>
      <vt:lpstr>Hosea 2:14</vt:lpstr>
      <vt:lpstr>Purpose of the Prophetic Books</vt:lpstr>
      <vt:lpstr>Literal * Eternal * Unconditional</vt:lpstr>
      <vt:lpstr>Prophetic Curses</vt:lpstr>
      <vt:lpstr>Blessings &amp; Curses</vt:lpstr>
      <vt:lpstr>Hosea 2:16-17</vt:lpstr>
      <vt:lpstr>Slides on  Hosea 3</vt:lpstr>
      <vt:lpstr>Restoration</vt:lpstr>
      <vt:lpstr>Hosea 3:1 NLT</vt:lpstr>
      <vt:lpstr>Hosea 3:2-3 NLT</vt:lpstr>
      <vt:lpstr>The Redemption Price</vt:lpstr>
      <vt:lpstr>Hosea 3:4-5 NLT</vt:lpstr>
      <vt:lpstr>The Meaning of Hesed ds,x,</vt:lpstr>
      <vt:lpstr>"Scripture" (6: NLT).</vt:lpstr>
      <vt:lpstr>Others model God’s type of loyalty for us.</vt:lpstr>
      <vt:lpstr>I. God motivates loyalty by examples.</vt:lpstr>
      <vt:lpstr>Hosea: God's Loyalty to Israel</vt:lpstr>
      <vt:lpstr>II. God motivates loyalty by balancing correction and blessings.</vt:lpstr>
      <vt:lpstr>He punished Israel as he promised in his covenant with Moses (Hosea 4–13).</vt:lpstr>
      <vt:lpstr>Slides on  Hosea 4</vt:lpstr>
      <vt:lpstr>"Hear the word of the LORD,  O people of Israel!  The LORD has brought charges against you, saying:  'There is no faithfulness,  no kindness (hesed),  no knowledge of God  in your land"  (Hosea 4:1 NLT).</vt:lpstr>
      <vt:lpstr>"Hear the word of the LORD,  O people of Israel!  The LORD has brought charges against you, saying:  'There is no faithfulness,  no kindness (hesed),  no knowledge of God  in your land"  (Hosea 4:1 NLT).</vt:lpstr>
      <vt:lpstr>Parallels with the Ten Commandments</vt:lpstr>
      <vt:lpstr>Slides on  Hosea 5</vt:lpstr>
      <vt:lpstr>PSYCHOLOGICAL DOWNSPIRAL (5:4-15)</vt:lpstr>
      <vt:lpstr>Slides on  Hosea 6</vt:lpstr>
      <vt:lpstr>Israel went after other lovers instead of knowing her true husband, the LORD</vt:lpstr>
      <vt:lpstr>"Come, let us return to the LORD. He has torn us to pieces but he will heal us"  (Hosea 6:1 NLT).</vt:lpstr>
      <vt:lpstr>Eschatological Significance - Hosea 6:1-3</vt:lpstr>
      <vt:lpstr>"Hear the word of the LORD,  O people of Israel!  The LORD has brought charges against you, saying:  'There is no faithfulness,  no kindness (hesed),  no knowledge of God  in your land"  (Hosea 4:1 NLT).</vt:lpstr>
      <vt:lpstr>Slides on  Hosea 7</vt:lpstr>
      <vt:lpstr>HOSEA 7 - Physician &amp; Painter</vt:lpstr>
      <vt:lpstr>Believers today commit spiritual adultery by compromising with atheists</vt:lpstr>
      <vt:lpstr>Slides on  Hosea 10</vt:lpstr>
      <vt:lpstr>Hosea 10:1 NLT</vt:lpstr>
      <vt:lpstr>Slides on  Hosea 11</vt:lpstr>
      <vt:lpstr>Case Study:  Hosea 11:1 in Matthew 2:15</vt:lpstr>
      <vt:lpstr>Case Study:  Hosea 11:1 in Matthew 2:15</vt:lpstr>
      <vt:lpstr>"Hear the word of the LORD,  O people of Israel!  The LORD has brought charges against you, saying:  'There is no faithfulness,  no kindness (hesed),  no knowledge of God  in your land"  (Hosea 4:1 NLT).</vt:lpstr>
      <vt:lpstr>Slides on  Hosea 13</vt:lpstr>
      <vt:lpstr>"The people of Samaria  must bear the consequences of their guilt  because they rebelled against their God"  (Hosea 13:16 NLT).</vt:lpstr>
      <vt:lpstr>Slides on  Hosea 14</vt:lpstr>
      <vt:lpstr>God balances discipline with blessings today too!</vt:lpstr>
      <vt:lpstr>FROM BROKEN</vt:lpstr>
      <vt:lpstr>TO BRAND NEW</vt:lpstr>
      <vt:lpstr>God balances discipline with blessings today too!</vt:lpstr>
      <vt:lpstr>How does God motivate us to be loyal to him?</vt:lpstr>
      <vt:lpstr>Main Idea</vt:lpstr>
      <vt:lpstr>Simply put...</vt:lpstr>
      <vt:lpstr>How does God motivate us to be loyal to him?</vt:lpstr>
      <vt:lpstr>I. God motivates loyalty by examples.</vt:lpstr>
      <vt:lpstr>II. God motivates loyalty by balancing correction and blessings.</vt:lpstr>
      <vt:lpstr>How are you doing at being  loyal to your loyal Lord? </vt:lpstr>
      <vt:lpstr>Revelation 2:4 (NIV)</vt:lpstr>
      <vt:lpstr>1 John 2:15 (NIV)</vt:lpstr>
      <vt:lpstr>1 John 2:16-17 (NIV)</vt:lpstr>
      <vt:lpstr>James 4:4 (NIV)</vt:lpstr>
      <vt:lpstr>Black</vt:lpstr>
      <vt:lpstr>OT Sermons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153</cp:revision>
  <dcterms:created xsi:type="dcterms:W3CDTF">2014-08-02T06:39:19Z</dcterms:created>
  <dcterms:modified xsi:type="dcterms:W3CDTF">2019-09-24T04:01:29Z</dcterms:modified>
</cp:coreProperties>
</file>